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20"/>
  </p:notesMasterIdLst>
  <p:sldIdLst>
    <p:sldId id="256" r:id="rId2"/>
    <p:sldId id="277" r:id="rId3"/>
    <p:sldId id="257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293" r:id="rId12"/>
    <p:sldId id="295" r:id="rId13"/>
    <p:sldId id="280" r:id="rId14"/>
    <p:sldId id="283" r:id="rId15"/>
    <p:sldId id="303" r:id="rId16"/>
    <p:sldId id="305" r:id="rId17"/>
    <p:sldId id="306" r:id="rId18"/>
    <p:sldId id="304" r:id="rId19"/>
  </p:sldIdLst>
  <p:sldSz cx="12192000" cy="6858000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B88C00"/>
    <a:srgbClr val="D2A000"/>
    <a:srgbClr val="5F9127"/>
    <a:srgbClr val="D09E00"/>
    <a:srgbClr val="C89800"/>
    <a:srgbClr val="A88000"/>
    <a:srgbClr val="FFFF00"/>
    <a:srgbClr val="FF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9" autoAdjust="0"/>
    <p:restoredTop sz="95097" autoAdjust="0"/>
  </p:normalViewPr>
  <p:slideViewPr>
    <p:cSldViewPr snapToGrid="0">
      <p:cViewPr>
        <p:scale>
          <a:sx n="55" d="100"/>
          <a:sy n="55" d="100"/>
        </p:scale>
        <p:origin x="1589" y="2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pienza\Lavori%20Prof.%20Pompili\CIGRE%20SEERC%20Questionnaire%202019\Questionnaire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pienza\Lavori%20Prof.%20Pompili\CIGRE%20SEERC%20Questionnaire%202019\Questionnaire%20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71250947520072"/>
          <c:y val="9.905778621643925E-2"/>
          <c:w val="0.81926348701786589"/>
          <c:h val="0.54250263703289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Seasonal Peak load in Summer 2017 (MW)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Sheet1!$C$1:$O$1</c:f>
              <c:strCache>
                <c:ptCount val="13"/>
                <c:pt idx="0">
                  <c:v> ITALY </c:v>
                </c:pt>
                <c:pt idx="1">
                  <c:v> Montenegro </c:v>
                </c:pt>
                <c:pt idx="2">
                  <c:v> Turkey </c:v>
                </c:pt>
                <c:pt idx="3">
                  <c:v> Greece </c:v>
                </c:pt>
                <c:pt idx="4">
                  <c:v> Austria </c:v>
                </c:pt>
                <c:pt idx="5">
                  <c:v> Bosnia and Herzegovina </c:v>
                </c:pt>
                <c:pt idx="6">
                  <c:v> Croatia </c:v>
                </c:pt>
                <c:pt idx="7">
                  <c:v> Georgia </c:v>
                </c:pt>
                <c:pt idx="8">
                  <c:v> Romania </c:v>
                </c:pt>
                <c:pt idx="9">
                  <c:v> Slovenia </c:v>
                </c:pt>
                <c:pt idx="10">
                  <c:v> Ukraine </c:v>
                </c:pt>
                <c:pt idx="11">
                  <c:v> Hungary </c:v>
                </c:pt>
                <c:pt idx="12">
                  <c:v> Kosovo </c:v>
                </c:pt>
              </c:strCache>
            </c:strRef>
          </c:cat>
          <c:val>
            <c:numRef>
              <c:f>Sheet1!$C$7:$O$7</c:f>
              <c:numCache>
                <c:formatCode>_(* #,##0.00_);_(* \(#,##0.00\);_(* "-"??_);_(@_)</c:formatCode>
                <c:ptCount val="13"/>
                <c:pt idx="0">
                  <c:v>53644</c:v>
                </c:pt>
                <c:pt idx="1">
                  <c:v>605</c:v>
                </c:pt>
                <c:pt idx="2">
                  <c:v>47660</c:v>
                </c:pt>
                <c:pt idx="3">
                  <c:v>9674</c:v>
                </c:pt>
                <c:pt idx="4">
                  <c:v>8697</c:v>
                </c:pt>
                <c:pt idx="5">
                  <c:v>1705</c:v>
                </c:pt>
                <c:pt idx="6">
                  <c:v>3079</c:v>
                </c:pt>
                <c:pt idx="7">
                  <c:v>1819</c:v>
                </c:pt>
                <c:pt idx="8">
                  <c:v>8245</c:v>
                </c:pt>
                <c:pt idx="9">
                  <c:v>1860</c:v>
                </c:pt>
                <c:pt idx="10">
                  <c:v>17123</c:v>
                </c:pt>
                <c:pt idx="11">
                  <c:v>6357</c:v>
                </c:pt>
                <c:pt idx="12">
                  <c:v>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CE-4F99-8887-33C88E5D70DD}"/>
            </c:ext>
          </c:extLst>
        </c:ser>
        <c:ser>
          <c:idx val="1"/>
          <c:order val="1"/>
          <c:tx>
            <c:strRef>
              <c:f>Sheet1!$B$8</c:f>
              <c:strCache>
                <c:ptCount val="1"/>
                <c:pt idx="0">
                  <c:v>Seasonal Peak load in Winter 2017 (MW)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Sheet1!$C$1:$O$1</c:f>
              <c:strCache>
                <c:ptCount val="13"/>
                <c:pt idx="0">
                  <c:v> ITALY </c:v>
                </c:pt>
                <c:pt idx="1">
                  <c:v> Montenegro </c:v>
                </c:pt>
                <c:pt idx="2">
                  <c:v> Turkey </c:v>
                </c:pt>
                <c:pt idx="3">
                  <c:v> Greece </c:v>
                </c:pt>
                <c:pt idx="4">
                  <c:v> Austria </c:v>
                </c:pt>
                <c:pt idx="5">
                  <c:v> Bosnia and Herzegovina </c:v>
                </c:pt>
                <c:pt idx="6">
                  <c:v> Croatia </c:v>
                </c:pt>
                <c:pt idx="7">
                  <c:v> Georgia </c:v>
                </c:pt>
                <c:pt idx="8">
                  <c:v> Romania </c:v>
                </c:pt>
                <c:pt idx="9">
                  <c:v> Slovenia </c:v>
                </c:pt>
                <c:pt idx="10">
                  <c:v> Ukraine </c:v>
                </c:pt>
                <c:pt idx="11">
                  <c:v> Hungary </c:v>
                </c:pt>
                <c:pt idx="12">
                  <c:v> Kosovo </c:v>
                </c:pt>
              </c:strCache>
            </c:strRef>
          </c:cat>
          <c:val>
            <c:numRef>
              <c:f>Sheet1!$C$8:$O$8</c:f>
              <c:numCache>
                <c:formatCode>_(* #,##0.00_);_(* \(#,##0.00\);_(* "-"??_);_(@_)</c:formatCode>
                <c:ptCount val="13"/>
                <c:pt idx="0">
                  <c:v>52770</c:v>
                </c:pt>
                <c:pt idx="1">
                  <c:v>653</c:v>
                </c:pt>
                <c:pt idx="2">
                  <c:v>42453</c:v>
                </c:pt>
                <c:pt idx="3">
                  <c:v>9495</c:v>
                </c:pt>
                <c:pt idx="4">
                  <c:v>10578</c:v>
                </c:pt>
                <c:pt idx="5">
                  <c:v>2189</c:v>
                </c:pt>
                <c:pt idx="6">
                  <c:v>3071</c:v>
                </c:pt>
                <c:pt idx="7">
                  <c:v>2043</c:v>
                </c:pt>
                <c:pt idx="8">
                  <c:v>9865</c:v>
                </c:pt>
                <c:pt idx="9">
                  <c:v>2130</c:v>
                </c:pt>
                <c:pt idx="10">
                  <c:v>22182</c:v>
                </c:pt>
                <c:pt idx="11">
                  <c:v>6780</c:v>
                </c:pt>
                <c:pt idx="12">
                  <c:v>1161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CE-4F99-8887-33C88E5D70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7412472"/>
        <c:axId val="407417064"/>
      </c:barChart>
      <c:catAx>
        <c:axId val="40741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7417064"/>
        <c:crosses val="autoZero"/>
        <c:auto val="1"/>
        <c:lblAlgn val="ctr"/>
        <c:lblOffset val="100"/>
        <c:noMultiLvlLbl val="0"/>
      </c:catAx>
      <c:valAx>
        <c:axId val="407417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7412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2567847627888632E-2"/>
          <c:y val="0.88377788392889245"/>
          <c:w val="0.95616684658454909"/>
          <c:h val="0.110895727075211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50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10288937265394E-2"/>
          <c:y val="2.9556746517580064E-2"/>
          <c:w val="0.89027081886476933"/>
          <c:h val="0.54248150737119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Consume: for 2017  [GWh]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9F4-4940-8B5D-0FB6CFE4D35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9F4-4940-8B5D-0FB6CFE4D35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9F4-4940-8B5D-0FB6CFE4D35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9F4-4940-8B5D-0FB6CFE4D35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9F4-4940-8B5D-0FB6CFE4D353}"/>
              </c:ext>
            </c:extLst>
          </c:dPt>
          <c:dLbls>
            <c:delete val="1"/>
          </c:dLbls>
          <c:cat>
            <c:strRef>
              <c:f>Sheet1!$C$1:$O$1</c:f>
              <c:strCache>
                <c:ptCount val="13"/>
                <c:pt idx="0">
                  <c:v> ITALY </c:v>
                </c:pt>
                <c:pt idx="1">
                  <c:v> Montenegro </c:v>
                </c:pt>
                <c:pt idx="2">
                  <c:v> Turkey </c:v>
                </c:pt>
                <c:pt idx="3">
                  <c:v> Greece </c:v>
                </c:pt>
                <c:pt idx="4">
                  <c:v> Austria </c:v>
                </c:pt>
                <c:pt idx="5">
                  <c:v> Bosnia and Herzegovina </c:v>
                </c:pt>
                <c:pt idx="6">
                  <c:v> Croatia </c:v>
                </c:pt>
                <c:pt idx="7">
                  <c:v> Georgia </c:v>
                </c:pt>
                <c:pt idx="8">
                  <c:v> Romania </c:v>
                </c:pt>
                <c:pt idx="9">
                  <c:v> Slovenia </c:v>
                </c:pt>
                <c:pt idx="10">
                  <c:v> Ukraine </c:v>
                </c:pt>
                <c:pt idx="11">
                  <c:v> Hungary </c:v>
                </c:pt>
                <c:pt idx="12">
                  <c:v> Kosovo </c:v>
                </c:pt>
              </c:strCache>
            </c:strRef>
          </c:cat>
          <c:val>
            <c:numRef>
              <c:f>Sheet1!$C$5:$O$5</c:f>
              <c:numCache>
                <c:formatCode>_(* #,##0.00_);_(* \(#,##0.00\);_(* "-"??_);_(@_)</c:formatCode>
                <c:ptCount val="13"/>
                <c:pt idx="0">
                  <c:v>301880</c:v>
                </c:pt>
                <c:pt idx="1">
                  <c:v>3114</c:v>
                </c:pt>
                <c:pt idx="2">
                  <c:v>296702.09999999998</c:v>
                </c:pt>
                <c:pt idx="3">
                  <c:v>57500</c:v>
                </c:pt>
                <c:pt idx="4">
                  <c:v>66274</c:v>
                </c:pt>
                <c:pt idx="5">
                  <c:v>12274</c:v>
                </c:pt>
                <c:pt idx="6">
                  <c:v>18197</c:v>
                </c:pt>
                <c:pt idx="7">
                  <c:v>12700</c:v>
                </c:pt>
                <c:pt idx="8">
                  <c:v>48400</c:v>
                </c:pt>
                <c:pt idx="9">
                  <c:v>15810</c:v>
                </c:pt>
                <c:pt idx="10">
                  <c:v>118000</c:v>
                </c:pt>
                <c:pt idx="11">
                  <c:v>45460</c:v>
                </c:pt>
                <c:pt idx="12">
                  <c:v>5686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9F4-4940-8B5D-0FB6CFE4D353}"/>
            </c:ext>
          </c:extLst>
        </c:ser>
        <c:ser>
          <c:idx val="1"/>
          <c:order val="1"/>
          <c:tx>
            <c:strRef>
              <c:f>Sheet1!$B$13</c:f>
              <c:strCache>
                <c:ptCount val="1"/>
                <c:pt idx="0">
                  <c:v>Annual production in 2017 [GWh]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Sheet1!$C$1:$O$1</c:f>
              <c:strCache>
                <c:ptCount val="13"/>
                <c:pt idx="0">
                  <c:v> ITALY </c:v>
                </c:pt>
                <c:pt idx="1">
                  <c:v> Montenegro </c:v>
                </c:pt>
                <c:pt idx="2">
                  <c:v> Turkey </c:v>
                </c:pt>
                <c:pt idx="3">
                  <c:v> Greece </c:v>
                </c:pt>
                <c:pt idx="4">
                  <c:v> Austria </c:v>
                </c:pt>
                <c:pt idx="5">
                  <c:v> Bosnia and Herzegovina </c:v>
                </c:pt>
                <c:pt idx="6">
                  <c:v> Croatia </c:v>
                </c:pt>
                <c:pt idx="7">
                  <c:v> Georgia </c:v>
                </c:pt>
                <c:pt idx="8">
                  <c:v> Romania </c:v>
                </c:pt>
                <c:pt idx="9">
                  <c:v> Slovenia </c:v>
                </c:pt>
                <c:pt idx="10">
                  <c:v> Ukraine </c:v>
                </c:pt>
                <c:pt idx="11">
                  <c:v> Hungary </c:v>
                </c:pt>
                <c:pt idx="12">
                  <c:v> Kosovo </c:v>
                </c:pt>
              </c:strCache>
            </c:strRef>
          </c:cat>
          <c:val>
            <c:numRef>
              <c:f>Sheet1!$C$13:$O$13</c:f>
              <c:numCache>
                <c:formatCode>_(* #,##0.00_);_(* \(#,##0.00\);_(* "-"??_);_(@_)</c:formatCode>
                <c:ptCount val="13"/>
                <c:pt idx="0">
                  <c:v>295800</c:v>
                </c:pt>
                <c:pt idx="1">
                  <c:v>2329</c:v>
                </c:pt>
                <c:pt idx="2">
                  <c:v>297278</c:v>
                </c:pt>
                <c:pt idx="3">
                  <c:v>45878</c:v>
                </c:pt>
                <c:pt idx="4">
                  <c:v>70823</c:v>
                </c:pt>
                <c:pt idx="5">
                  <c:v>14627</c:v>
                </c:pt>
                <c:pt idx="6">
                  <c:v>11056</c:v>
                </c:pt>
                <c:pt idx="7">
                  <c:v>11056</c:v>
                </c:pt>
                <c:pt idx="8">
                  <c:v>63748</c:v>
                </c:pt>
                <c:pt idx="9">
                  <c:v>15400</c:v>
                </c:pt>
                <c:pt idx="10">
                  <c:v>155000</c:v>
                </c:pt>
                <c:pt idx="11">
                  <c:v>32584</c:v>
                </c:pt>
                <c:pt idx="12">
                  <c:v>5300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9F4-4940-8B5D-0FB6CFE4D3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7412472"/>
        <c:axId val="407417064"/>
      </c:barChart>
      <c:catAx>
        <c:axId val="40741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7417064"/>
        <c:crosses val="autoZero"/>
        <c:auto val="1"/>
        <c:lblAlgn val="ctr"/>
        <c:lblOffset val="100"/>
        <c:noMultiLvlLbl val="0"/>
      </c:catAx>
      <c:valAx>
        <c:axId val="407417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7412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6955570084425365E-2"/>
          <c:y val="0.86779408559260329"/>
          <c:w val="0.62055392507754714"/>
          <c:h val="0.125691225854206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50000"/>
            </a:schemeClr>
          </a:solidFill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0597B-F56C-49A4-8312-4A1823680577}" type="datetimeFigureOut">
              <a:rPr lang="it-IT" smtClean="0"/>
              <a:pPr/>
              <a:t>04/05/2022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7691E-FFB8-4A3B-829C-F4C5C5931D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1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7691E-FFB8-4A3B-829C-F4C5C5931D90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87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7691E-FFB8-4A3B-829C-F4C5C5931D90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94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9CBE-1FE6-4692-AE5C-B1795C0A3891}" type="datetime1">
              <a:rPr lang="it-IT" smtClean="0"/>
              <a:t>04/05/2022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Massimo Pompili and Luigi Calcara, University of Roma La Sapienza - Split March 29, 2019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03A5-C74C-4372-BBE2-2CA95482A8B7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5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C565-15D6-4A92-96B9-1D2DEEB76BC0}" type="datetime1">
              <a:rPr lang="it-IT" smtClean="0"/>
              <a:t>04/05/2022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Massimo Pompili and Luigi Calcara, University of Roma La Sapienza - Split March 29,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03A5-C74C-4372-BBE2-2CA95482A8B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25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DAF-8C26-446C-B834-3C8D2E63D317}" type="datetime1">
              <a:rPr lang="it-IT" smtClean="0"/>
              <a:t>04/05/2022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Massimo Pompili and Luigi Calcara, University of Roma La Sapienza - Split March 29,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03A5-C74C-4372-BBE2-2CA95482A8B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0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7C89-F418-452F-B8E1-25A62725B2C4}" type="datetime1">
              <a:rPr lang="it-IT" smtClean="0"/>
              <a:t>04/05/2022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553065" cy="365125"/>
          </a:xfrm>
        </p:spPr>
        <p:txBody>
          <a:bodyPr/>
          <a:lstStyle/>
          <a:p>
            <a:r>
              <a:rPr lang="it-IT"/>
              <a:t>Massimo Pompili and Luigi Calcara, University of Roma La Sapienza - Split March 29, 2019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03A5-C74C-4372-BBE2-2CA95482A8B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84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67B7-22DF-4C1D-A7C2-952FCC3B71EF}" type="datetime1">
              <a:rPr lang="it-IT" smtClean="0"/>
              <a:t>04/05/2022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Massimo Pompili and Luigi Calcara, University of Roma La Sapienza - Split March 29, 2019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03A5-C74C-4372-BBE2-2CA95482A8B7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31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B7B0-2994-4972-91BD-F5442828085C}" type="datetime1">
              <a:rPr lang="it-IT" smtClean="0"/>
              <a:t>04/05/2022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Massimo Pompili and Luigi Calcara, University of Roma La Sapienza - Split March 29, 2019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03A5-C74C-4372-BBE2-2CA95482A8B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97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59B8-409F-438F-BD1B-17B87FFEEAF3}" type="datetime1">
              <a:rPr lang="it-IT" smtClean="0"/>
              <a:t>04/05/2022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Massimo Pompili and Luigi Calcara, University of Roma La Sapienza - Split March 29, 2019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03A5-C74C-4372-BBE2-2CA95482A8B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54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A04B-9983-4622-B70B-011C903EB640}" type="datetime1">
              <a:rPr lang="it-IT" smtClean="0"/>
              <a:t>04/05/2022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210165" cy="365125"/>
          </a:xfrm>
        </p:spPr>
        <p:txBody>
          <a:bodyPr/>
          <a:lstStyle/>
          <a:p>
            <a:r>
              <a:rPr lang="it-IT" dirty="0"/>
              <a:t>Massimo Pompili and Luigi Calcara, University of Roma La Sapienza - Split March 29,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03A5-C74C-4372-BBE2-2CA95482A8B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81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BF0D-3AB7-46CE-B955-09EA218C5E51}" type="datetime1">
              <a:rPr lang="it-IT" smtClean="0"/>
              <a:t>04/05/2022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400665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/>
              <a:t>Massimo Pompili and Luigi Calcara, University of Roma La Sapienza - Split March 29, 2019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03A5-C74C-4372-BBE2-2CA95482A8B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90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C95223A-4CF4-46BB-BE0B-EBD18D1EB4C9}" type="datetime1">
              <a:rPr lang="it-IT" smtClean="0"/>
              <a:t>04/05/2022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Massimo Pompili and Luigi Calcara, University of Roma La Sapienza - Split March 29, 2019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4403A5-C74C-4372-BBE2-2CA95482A8B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95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A413-F59B-45AB-B686-0A19CB2A0705}" type="datetime1">
              <a:rPr lang="it-IT" smtClean="0"/>
              <a:t>04/05/2022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Massimo Pompili and Luigi Calcara, University of Roma La Sapienza - Split March 29,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03A5-C74C-4372-BBE2-2CA95482A8B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48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AC382F-7DDB-4FE8-BE3F-3FA221E8A7CC}" type="datetime1">
              <a:rPr lang="it-IT" smtClean="0"/>
              <a:t>04/05/2022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Massimo Pompili and Luigi Calcara, University of Roma La Sapienza - Split March 29, 2019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E4403A5-C74C-4372-BBE2-2CA95482A8B7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28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igre-seerc.org/tac/rwg/16-rwg/20-rwg02" TargetMode="External"/><Relationship Id="rId2" Type="http://schemas.openxmlformats.org/officeDocument/2006/relationships/hyperlink" Target="https://cigre-seerc.org/tac/rwg/16-rwg/19-rwg0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igre-seerc.org/tac/rwg/16-rwg/22-rwg04" TargetMode="External"/><Relationship Id="rId4" Type="http://schemas.openxmlformats.org/officeDocument/2006/relationships/hyperlink" Target="https://cigre-seerc.org/tac/rwg/16-rwg/21-rwg0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3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8.jpe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5058137"/>
            <a:ext cx="12192000" cy="17998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</a:t>
            </a: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301928" y="5290505"/>
            <a:ext cx="10058400" cy="820802"/>
          </a:xfrm>
        </p:spPr>
        <p:txBody>
          <a:bodyPr anchor="ctr">
            <a:normAutofit/>
          </a:bodyPr>
          <a:lstStyle/>
          <a:p>
            <a:pPr algn="ctr"/>
            <a:r>
              <a:rPr lang="it-IT" sz="2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Riunione Comitato Italiano – Palau 4-7 Maggio 2022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52" y="5492723"/>
            <a:ext cx="1505725" cy="39028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1928" y="5203004"/>
            <a:ext cx="1373544" cy="82080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5513E4B-AF6C-428D-B09D-769E801E104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2"/>
          <a:stretch/>
        </p:blipFill>
        <p:spPr bwMode="auto">
          <a:xfrm>
            <a:off x="822049" y="5883007"/>
            <a:ext cx="2224465" cy="8208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828E9F0-CEF9-425D-B8D5-8678B8128E9E}"/>
              </a:ext>
            </a:extLst>
          </p:cNvPr>
          <p:cNvSpPr/>
          <p:nvPr/>
        </p:nvSpPr>
        <p:spPr>
          <a:xfrm>
            <a:off x="3478635" y="6334477"/>
            <a:ext cx="6447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Massimo Pompili</a:t>
            </a:r>
            <a:r>
              <a:rPr lang="it-IT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University of Roma La Sapienza</a:t>
            </a:r>
            <a:endParaRPr lang="it-IT" dirty="0"/>
          </a:p>
        </p:txBody>
      </p:sp>
      <p:pic>
        <p:nvPicPr>
          <p:cNvPr id="1028" name="Picture 4" descr="Risultati immagini per energia europa">
            <a:extLst>
              <a:ext uri="{FF2B5EF4-FFF2-40B4-BE49-F238E27FC236}">
                <a16:creationId xmlns:a16="http://schemas.microsoft.com/office/drawing/2014/main" id="{540D4FD0-E80A-4A36-AC84-8A259CD81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04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70CE3B8-6D7E-45DC-8EA8-5CDA9D4F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5502" y="6111307"/>
            <a:ext cx="5400665" cy="365125"/>
          </a:xfrm>
        </p:spPr>
        <p:txBody>
          <a:bodyPr/>
          <a:lstStyle/>
          <a:p>
            <a:r>
              <a:rPr lang="it-IT" dirty="0"/>
              <a:t>Massimo Pompili and Luigi Calcara, University of Roma La Sanza - Split March 29, 2019</a:t>
            </a:r>
          </a:p>
        </p:txBody>
      </p:sp>
    </p:spTree>
    <p:extLst>
      <p:ext uri="{BB962C8B-B14F-4D97-AF65-F5344CB8AC3E}">
        <p14:creationId xmlns:p14="http://schemas.microsoft.com/office/powerpoint/2010/main" val="3954215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3E95CC-6072-6412-AF10-429A5482C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111" y="215653"/>
            <a:ext cx="10058400" cy="554030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</a:pPr>
            <a:r>
              <a:rPr lang="it-IT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</a:rPr>
              <a:t>3th SEERC CONFERENCE - Vienna (Austria).</a:t>
            </a:r>
          </a:p>
          <a:p>
            <a:endParaRPr lang="it-IT" sz="2600" b="1" i="1" dirty="0">
              <a:solidFill>
                <a:srgbClr val="000000"/>
              </a:solidFill>
            </a:endParaRPr>
          </a:p>
          <a:p>
            <a:endParaRPr lang="it-IT" sz="2600" b="1" i="1" dirty="0">
              <a:solidFill>
                <a:srgbClr val="000000"/>
              </a:solidFill>
            </a:endParaRPr>
          </a:p>
          <a:p>
            <a:r>
              <a:rPr lang="en-US" sz="2600" b="1" i="1" dirty="0">
                <a:solidFill>
                  <a:srgbClr val="000000"/>
                </a:solidFill>
              </a:rPr>
              <a:t> </a:t>
            </a:r>
            <a:endParaRPr lang="it-IT" sz="2600" b="1" i="1" dirty="0">
              <a:solidFill>
                <a:srgbClr val="000000"/>
              </a:solidFill>
            </a:endParaRP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ED17C72-3BFB-387B-C6DF-12A25D61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E0750F1-5697-6282-CEAC-C3518F04B0AB}"/>
              </a:ext>
            </a:extLst>
          </p:cNvPr>
          <p:cNvSpPr txBox="1"/>
          <p:nvPr/>
        </p:nvSpPr>
        <p:spPr>
          <a:xfrm>
            <a:off x="534474" y="673452"/>
            <a:ext cx="11262574" cy="5056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it-IT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SEERC </a:t>
            </a:r>
            <a:r>
              <a:rPr lang="it-IT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Regional</a:t>
            </a:r>
            <a:r>
              <a:rPr lang="it-IT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Groups</a:t>
            </a:r>
          </a:p>
          <a:p>
            <a:pPr lvl="0" algn="just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  <a:buSzPts val="1000"/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RWG01: Regional aspects on creation of NNA for new standard for overhead lines EN 50341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Kresimir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BAKIC)</a:t>
            </a:r>
            <a:endParaRPr lang="it-IT" sz="2400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  <a:buSzPts val="1000"/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RWG02: Regional perspective of shunt reactor introduction in the transmission system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Maks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BABUDER)</a:t>
            </a:r>
            <a:endParaRPr lang="it-IT" sz="2400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  <a:buSzPts val="1000"/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RWG03: Environmental and technical assessment for submarine cables siting issue in Mediterranean area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(Massimo POMPILI)</a:t>
            </a:r>
            <a:endParaRPr lang="it-IT" sz="2400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  <a:buSzPts val="1000"/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RWG04: Technical and economical features of Hydro Pumped storage power plants (HPSPPs) in power systems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Yuriy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BONDARENKO)</a:t>
            </a:r>
            <a:endParaRPr lang="it-IT" sz="2400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02902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5526820-392E-4922-BC21-9FE5B79CD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2132"/>
            <a:ext cx="12192000" cy="4393736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1C4EC4A-8FE7-4C11-BEA6-542FF2698F0F}"/>
              </a:ext>
            </a:extLst>
          </p:cNvPr>
          <p:cNvSpPr/>
          <p:nvPr/>
        </p:nvSpPr>
        <p:spPr>
          <a:xfrm>
            <a:off x="309072" y="188618"/>
            <a:ext cx="11573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General Outlook – </a:t>
            </a:r>
            <a:r>
              <a:rPr lang="it-IT" sz="2800" b="1" dirty="0" err="1"/>
              <a:t>Consumption</a:t>
            </a:r>
            <a:r>
              <a:rPr lang="it-IT" sz="2800" b="1" dirty="0"/>
              <a:t>/capita [kWh/capita]</a:t>
            </a:r>
          </a:p>
          <a:p>
            <a:pPr algn="ctr"/>
            <a:r>
              <a:rPr lang="it-IT" sz="2800" b="1" dirty="0"/>
              <a:t>(WB data)</a:t>
            </a:r>
            <a:endParaRPr lang="it-IT" sz="28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492408-7918-41D4-B8E4-FDC7EC7E2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piè di pagina 6">
            <a:extLst>
              <a:ext uri="{FF2B5EF4-FFF2-40B4-BE49-F238E27FC236}">
                <a16:creationId xmlns:a16="http://schemas.microsoft.com/office/drawing/2014/main" id="{0E894D35-765B-42A1-AE8B-CAA255737EF7}"/>
              </a:ext>
            </a:extLst>
          </p:cNvPr>
          <p:cNvSpPr txBox="1">
            <a:spLocks/>
          </p:cNvSpPr>
          <p:nvPr/>
        </p:nvSpPr>
        <p:spPr>
          <a:xfrm>
            <a:off x="8976641" y="6456401"/>
            <a:ext cx="3215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2019 </a:t>
            </a:r>
            <a:r>
              <a:rPr lang="it-IT" dirty="0" err="1"/>
              <a:t>Questionnaire</a:t>
            </a:r>
            <a:r>
              <a:rPr lang="it-IT" dirty="0"/>
              <a:t> Preliminary </a:t>
            </a:r>
            <a:r>
              <a:rPr lang="it-IT" dirty="0" err="1"/>
              <a:t>Results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6685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D1C4EC4A-8FE7-4C11-BEA6-542FF2698F0F}"/>
              </a:ext>
            </a:extLst>
          </p:cNvPr>
          <p:cNvSpPr/>
          <p:nvPr/>
        </p:nvSpPr>
        <p:spPr>
          <a:xfrm>
            <a:off x="309072" y="188618"/>
            <a:ext cx="11573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General Outlook – CO2 </a:t>
            </a:r>
            <a:r>
              <a:rPr lang="it-IT" sz="2800" b="1" dirty="0" err="1"/>
              <a:t>Emission</a:t>
            </a:r>
            <a:r>
              <a:rPr lang="it-IT" sz="2800" b="1" dirty="0"/>
              <a:t> [ton/capita]</a:t>
            </a:r>
          </a:p>
          <a:p>
            <a:pPr algn="ctr"/>
            <a:r>
              <a:rPr lang="it-IT" sz="2800" b="1" dirty="0"/>
              <a:t>(WB data)</a:t>
            </a:r>
            <a:endParaRPr lang="it-IT" sz="28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D7D05D2-9FD2-44BB-BDC6-612A0A844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7894"/>
            <a:ext cx="12192000" cy="4402212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A999B6-7E01-4C51-BC38-8F6A3DD9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piè di pagina 6">
            <a:extLst>
              <a:ext uri="{FF2B5EF4-FFF2-40B4-BE49-F238E27FC236}">
                <a16:creationId xmlns:a16="http://schemas.microsoft.com/office/drawing/2014/main" id="{DE1A7B81-E27C-425F-BD30-8AD5E4385073}"/>
              </a:ext>
            </a:extLst>
          </p:cNvPr>
          <p:cNvSpPr txBox="1">
            <a:spLocks/>
          </p:cNvSpPr>
          <p:nvPr/>
        </p:nvSpPr>
        <p:spPr>
          <a:xfrm>
            <a:off x="8976641" y="6456401"/>
            <a:ext cx="3215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2019 </a:t>
            </a:r>
            <a:r>
              <a:rPr lang="it-IT" dirty="0" err="1"/>
              <a:t>Questionnaire</a:t>
            </a:r>
            <a:r>
              <a:rPr lang="it-IT" dirty="0"/>
              <a:t> Preliminary </a:t>
            </a:r>
            <a:r>
              <a:rPr lang="it-IT" dirty="0" err="1"/>
              <a:t>Results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6764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4457" y="286603"/>
            <a:ext cx="11643085" cy="1450757"/>
          </a:xfrm>
        </p:spPr>
        <p:txBody>
          <a:bodyPr anchor="ctr">
            <a:normAutofit/>
          </a:bodyPr>
          <a:lstStyle/>
          <a:p>
            <a:r>
              <a:rPr lang="it-IT" sz="4400" b="1" dirty="0"/>
              <a:t>Energy Outlook - </a:t>
            </a:r>
            <a:r>
              <a:rPr lang="en-US" sz="4400" b="1" dirty="0"/>
              <a:t>Seasonal Peak load in 2017 (MW)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424704"/>
            <a:ext cx="6390640" cy="572346"/>
          </a:xfrm>
        </p:spPr>
        <p:txBody>
          <a:bodyPr>
            <a:normAutofit/>
          </a:bodyPr>
          <a:lstStyle/>
          <a:p>
            <a:r>
              <a:rPr lang="en-US" sz="1800" dirty="0"/>
              <a:t>Reference year 2017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7" y="160241"/>
            <a:ext cx="822823" cy="25272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114" y="5758608"/>
            <a:ext cx="806166" cy="570853"/>
          </a:xfrm>
          <a:prstGeom prst="rect">
            <a:avLst/>
          </a:prstGeom>
        </p:spPr>
      </p:pic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382B2815-A20C-4B3A-A20C-C2B80252F9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367799"/>
              </p:ext>
            </p:extLst>
          </p:nvPr>
        </p:nvGraphicFramePr>
        <p:xfrm>
          <a:off x="497840" y="1719871"/>
          <a:ext cx="11196320" cy="4056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9017F8D-AE30-4CE0-92CD-3346C1D8E73C}"/>
              </a:ext>
            </a:extLst>
          </p:cNvPr>
          <p:cNvSpPr txBox="1"/>
          <p:nvPr/>
        </p:nvSpPr>
        <p:spPr>
          <a:xfrm>
            <a:off x="4479404" y="5758608"/>
            <a:ext cx="4409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0000"/>
                </a:solidFill>
              </a:rPr>
              <a:t>Data for Serbia, North Macedonia, </a:t>
            </a:r>
            <a:r>
              <a:rPr lang="it-IT" b="1" dirty="0" err="1">
                <a:solidFill>
                  <a:srgbClr val="000000"/>
                </a:solidFill>
              </a:rPr>
              <a:t>Czech</a:t>
            </a:r>
            <a:r>
              <a:rPr lang="it-IT" b="1" dirty="0">
                <a:solidFill>
                  <a:srgbClr val="000000"/>
                </a:solidFill>
              </a:rPr>
              <a:t> Rep. And </a:t>
            </a:r>
            <a:r>
              <a:rPr lang="it-IT" b="1" dirty="0" err="1">
                <a:solidFill>
                  <a:srgbClr val="000000"/>
                </a:solidFill>
              </a:rPr>
              <a:t>Slovakia</a:t>
            </a:r>
            <a:r>
              <a:rPr lang="it-IT" b="1" dirty="0">
                <a:solidFill>
                  <a:srgbClr val="000000"/>
                </a:solidFill>
              </a:rPr>
              <a:t> are in </a:t>
            </a:r>
            <a:r>
              <a:rPr lang="it-IT" b="1" dirty="0" err="1">
                <a:solidFill>
                  <a:srgbClr val="000000"/>
                </a:solidFill>
              </a:rPr>
              <a:t>preparation</a:t>
            </a:r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D54B74C-FA69-4EEB-9B29-3B04076C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1" name="Segnaposto piè di pagina 6">
            <a:extLst>
              <a:ext uri="{FF2B5EF4-FFF2-40B4-BE49-F238E27FC236}">
                <a16:creationId xmlns:a16="http://schemas.microsoft.com/office/drawing/2014/main" id="{20741120-0C04-4B1F-84C9-B6E3207AB584}"/>
              </a:ext>
            </a:extLst>
          </p:cNvPr>
          <p:cNvSpPr txBox="1">
            <a:spLocks/>
          </p:cNvSpPr>
          <p:nvPr/>
        </p:nvSpPr>
        <p:spPr>
          <a:xfrm>
            <a:off x="8976641" y="6456401"/>
            <a:ext cx="3215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2019 </a:t>
            </a:r>
            <a:r>
              <a:rPr lang="it-IT" dirty="0" err="1"/>
              <a:t>Questionnaire</a:t>
            </a:r>
            <a:r>
              <a:rPr lang="it-IT" dirty="0"/>
              <a:t> Preliminary </a:t>
            </a:r>
            <a:r>
              <a:rPr lang="it-IT" dirty="0" err="1"/>
              <a:t>Results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9254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739" y="286603"/>
            <a:ext cx="12014521" cy="1119475"/>
          </a:xfrm>
        </p:spPr>
        <p:txBody>
          <a:bodyPr anchor="ctr">
            <a:normAutofit/>
          </a:bodyPr>
          <a:lstStyle/>
          <a:p>
            <a:r>
              <a:rPr lang="it-IT" sz="4000" b="1" dirty="0"/>
              <a:t>Energy Outlook - </a:t>
            </a:r>
            <a:r>
              <a:rPr lang="en-US" sz="4000" b="1" dirty="0"/>
              <a:t>Consume and Production in 2017 (GWh)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315401"/>
            <a:ext cx="9773920" cy="572346"/>
          </a:xfrm>
        </p:spPr>
        <p:txBody>
          <a:bodyPr>
            <a:normAutofit/>
          </a:bodyPr>
          <a:lstStyle/>
          <a:p>
            <a:r>
              <a:rPr lang="en-US" sz="1800" dirty="0"/>
              <a:t>Reference year 2017 – Consume SEERC:  1.002.000 GWh; Production SEERC:  1.021.000 GWh 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7" y="160241"/>
            <a:ext cx="822823" cy="25272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114" y="5758608"/>
            <a:ext cx="806166" cy="570853"/>
          </a:xfrm>
          <a:prstGeom prst="rect">
            <a:avLst/>
          </a:prstGeom>
        </p:spPr>
      </p:pic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DBA9E9F-00EE-49C7-AF38-44DFDDB6C8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376448"/>
              </p:ext>
            </p:extLst>
          </p:nvPr>
        </p:nvGraphicFramePr>
        <p:xfrm>
          <a:off x="558800" y="1782970"/>
          <a:ext cx="11257280" cy="4546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39ECB18-FB8B-4E81-9B9C-502B85C2F123}"/>
              </a:ext>
            </a:extLst>
          </p:cNvPr>
          <p:cNvSpPr txBox="1"/>
          <p:nvPr/>
        </p:nvSpPr>
        <p:spPr>
          <a:xfrm>
            <a:off x="7893935" y="5618037"/>
            <a:ext cx="4409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0000"/>
                </a:solidFill>
              </a:rPr>
              <a:t>Data for Serbia, North Macedonia, </a:t>
            </a:r>
            <a:r>
              <a:rPr lang="it-IT" b="1" dirty="0" err="1">
                <a:solidFill>
                  <a:srgbClr val="000000"/>
                </a:solidFill>
              </a:rPr>
              <a:t>Czech</a:t>
            </a:r>
            <a:r>
              <a:rPr lang="it-IT" b="1" dirty="0">
                <a:solidFill>
                  <a:srgbClr val="000000"/>
                </a:solidFill>
              </a:rPr>
              <a:t> Rep. And </a:t>
            </a:r>
            <a:r>
              <a:rPr lang="it-IT" b="1" dirty="0" err="1">
                <a:solidFill>
                  <a:srgbClr val="000000"/>
                </a:solidFill>
              </a:rPr>
              <a:t>Slovakia</a:t>
            </a:r>
            <a:r>
              <a:rPr lang="it-IT" b="1" dirty="0">
                <a:solidFill>
                  <a:srgbClr val="000000"/>
                </a:solidFill>
              </a:rPr>
              <a:t> are in </a:t>
            </a:r>
            <a:r>
              <a:rPr lang="it-IT" b="1" dirty="0" err="1">
                <a:solidFill>
                  <a:srgbClr val="000000"/>
                </a:solidFill>
              </a:rPr>
              <a:t>preparation</a:t>
            </a:r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19F7A02-B73F-42FE-B92E-7BC1290CB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1" name="Segnaposto piè di pagina 6">
            <a:extLst>
              <a:ext uri="{FF2B5EF4-FFF2-40B4-BE49-F238E27FC236}">
                <a16:creationId xmlns:a16="http://schemas.microsoft.com/office/drawing/2014/main" id="{29E8720C-70F5-47D7-82DD-49071E646CEC}"/>
              </a:ext>
            </a:extLst>
          </p:cNvPr>
          <p:cNvSpPr txBox="1">
            <a:spLocks/>
          </p:cNvSpPr>
          <p:nvPr/>
        </p:nvSpPr>
        <p:spPr>
          <a:xfrm>
            <a:off x="8976641" y="6456401"/>
            <a:ext cx="3215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2019 </a:t>
            </a:r>
            <a:r>
              <a:rPr lang="it-IT" dirty="0" err="1"/>
              <a:t>Questionnaire</a:t>
            </a:r>
            <a:r>
              <a:rPr lang="it-IT" dirty="0"/>
              <a:t> Preliminary </a:t>
            </a:r>
            <a:r>
              <a:rPr lang="it-IT" dirty="0" err="1"/>
              <a:t>Results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1179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7" y="160241"/>
            <a:ext cx="822823" cy="25272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114" y="5758608"/>
            <a:ext cx="806166" cy="570853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10651C9-7638-4F9C-957A-E875F582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1" name="Segnaposto piè di pagina 6">
            <a:extLst>
              <a:ext uri="{FF2B5EF4-FFF2-40B4-BE49-F238E27FC236}">
                <a16:creationId xmlns:a16="http://schemas.microsoft.com/office/drawing/2014/main" id="{76BFE10C-17C6-4F3C-B7A1-730DA1166AED}"/>
              </a:ext>
            </a:extLst>
          </p:cNvPr>
          <p:cNvSpPr txBox="1">
            <a:spLocks/>
          </p:cNvSpPr>
          <p:nvPr/>
        </p:nvSpPr>
        <p:spPr>
          <a:xfrm>
            <a:off x="8976641" y="6456401"/>
            <a:ext cx="3215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2019 </a:t>
            </a:r>
            <a:r>
              <a:rPr lang="it-IT" dirty="0" err="1"/>
              <a:t>Questionnaire</a:t>
            </a:r>
            <a:r>
              <a:rPr lang="it-IT" dirty="0"/>
              <a:t> Preliminary </a:t>
            </a:r>
            <a:r>
              <a:rPr lang="it-IT" dirty="0" err="1"/>
              <a:t>Results</a:t>
            </a:r>
            <a:endParaRPr lang="it-IT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FD481FA-11CA-5F70-37EC-2CB2E1C44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80165"/>
              </p:ext>
            </p:extLst>
          </p:nvPr>
        </p:nvGraphicFramePr>
        <p:xfrm>
          <a:off x="1191296" y="412965"/>
          <a:ext cx="8706118" cy="5749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3534">
                  <a:extLst>
                    <a:ext uri="{9D8B030D-6E8A-4147-A177-3AD203B41FA5}">
                      <a16:colId xmlns:a16="http://schemas.microsoft.com/office/drawing/2014/main" val="2637281275"/>
                    </a:ext>
                  </a:extLst>
                </a:gridCol>
                <a:gridCol w="3014696">
                  <a:extLst>
                    <a:ext uri="{9D8B030D-6E8A-4147-A177-3AD203B41FA5}">
                      <a16:colId xmlns:a16="http://schemas.microsoft.com/office/drawing/2014/main" val="3830972394"/>
                    </a:ext>
                  </a:extLst>
                </a:gridCol>
                <a:gridCol w="1297807">
                  <a:extLst>
                    <a:ext uri="{9D8B030D-6E8A-4147-A177-3AD203B41FA5}">
                      <a16:colId xmlns:a16="http://schemas.microsoft.com/office/drawing/2014/main" val="3386355123"/>
                    </a:ext>
                  </a:extLst>
                </a:gridCol>
                <a:gridCol w="635385">
                  <a:extLst>
                    <a:ext uri="{9D8B030D-6E8A-4147-A177-3AD203B41FA5}">
                      <a16:colId xmlns:a16="http://schemas.microsoft.com/office/drawing/2014/main" val="2943930257"/>
                    </a:ext>
                  </a:extLst>
                </a:gridCol>
                <a:gridCol w="2014304">
                  <a:extLst>
                    <a:ext uri="{9D8B030D-6E8A-4147-A177-3AD203B41FA5}">
                      <a16:colId xmlns:a16="http://schemas.microsoft.com/office/drawing/2014/main" val="1784548339"/>
                    </a:ext>
                  </a:extLst>
                </a:gridCol>
                <a:gridCol w="1000392">
                  <a:extLst>
                    <a:ext uri="{9D8B030D-6E8A-4147-A177-3AD203B41FA5}">
                      <a16:colId xmlns:a16="http://schemas.microsoft.com/office/drawing/2014/main" val="1907895775"/>
                    </a:ext>
                  </a:extLst>
                </a:gridCol>
              </a:tblGrid>
              <a:tr h="331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3.2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Generation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357878"/>
                  </a:ext>
                </a:extLst>
              </a:tr>
              <a:tr h="280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3.2.1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General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033885"/>
                  </a:ext>
                </a:extLst>
              </a:tr>
              <a:tr h="280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Installed Capacity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113,0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MW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321584"/>
                  </a:ext>
                </a:extLst>
              </a:tr>
              <a:tr h="361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Annual Production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273,1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GWh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205757"/>
                  </a:ext>
                </a:extLst>
              </a:tr>
              <a:tr h="328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Annual Electricity Export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7,6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GWh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430674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Annual Electricity Import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39,8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GWh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293132"/>
                  </a:ext>
                </a:extLst>
              </a:tr>
              <a:tr h="388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3.2.2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Thermal Generation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769466"/>
                  </a:ext>
                </a:extLst>
              </a:tr>
              <a:tr h="280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Nuclear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MW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0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GWh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extLst>
                  <a:ext uri="{0D108BD9-81ED-4DB2-BD59-A6C34878D82A}">
                    <a16:rowId xmlns:a16="http://schemas.microsoft.com/office/drawing/2014/main" val="4079379528"/>
                  </a:ext>
                </a:extLst>
              </a:tr>
              <a:tr h="280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(Gas &amp; oil) + biomass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46,2 + 3,5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MW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GWh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extLst>
                  <a:ext uri="{0D108BD9-81ED-4DB2-BD59-A6C34878D82A}">
                    <a16:rowId xmlns:a16="http://schemas.microsoft.com/office/drawing/2014/main" val="635346188"/>
                  </a:ext>
                </a:extLst>
              </a:tr>
              <a:tr h="280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Coal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7,1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MW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GWh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extLst>
                  <a:ext uri="{0D108BD9-81ED-4DB2-BD59-A6C34878D82A}">
                    <a16:rowId xmlns:a16="http://schemas.microsoft.com/office/drawing/2014/main" val="4281142455"/>
                  </a:ext>
                </a:extLst>
              </a:tr>
              <a:tr h="280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Sub-total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56,8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MW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175.376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GWh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extLst>
                  <a:ext uri="{0D108BD9-81ED-4DB2-BD59-A6C34878D82A}">
                    <a16:rowId xmlns:a16="http://schemas.microsoft.com/office/drawing/2014/main" val="2377998093"/>
                  </a:ext>
                </a:extLst>
              </a:tr>
              <a:tr h="449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3.2.3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Hydro Generation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129356"/>
                  </a:ext>
                </a:extLst>
              </a:tr>
              <a:tr h="280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Sub-total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23,0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MW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47.999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GWh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extLst>
                  <a:ext uri="{0D108BD9-81ED-4DB2-BD59-A6C34878D82A}">
                    <a16:rowId xmlns:a16="http://schemas.microsoft.com/office/drawing/2014/main" val="463853487"/>
                  </a:ext>
                </a:extLst>
              </a:tr>
              <a:tr h="464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3.2.4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Renewables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945973"/>
                  </a:ext>
                </a:extLst>
              </a:tr>
              <a:tr h="280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Wind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10,8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MW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18.547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GWh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extLst>
                  <a:ext uri="{0D108BD9-81ED-4DB2-BD59-A6C34878D82A}">
                    <a16:rowId xmlns:a16="http://schemas.microsoft.com/office/drawing/2014/main" val="4168002236"/>
                  </a:ext>
                </a:extLst>
              </a:tr>
              <a:tr h="280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Solar (PV)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21,5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MW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25.549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GWh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extLst>
                  <a:ext uri="{0D108BD9-81ED-4DB2-BD59-A6C34878D82A}">
                    <a16:rowId xmlns:a16="http://schemas.microsoft.com/office/drawing/2014/main" val="3654783775"/>
                  </a:ext>
                </a:extLst>
              </a:tr>
              <a:tr h="280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Geothermal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0,9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MW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5.646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GWh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extLst>
                  <a:ext uri="{0D108BD9-81ED-4DB2-BD59-A6C34878D82A}">
                    <a16:rowId xmlns:a16="http://schemas.microsoft.com/office/drawing/2014/main" val="574235127"/>
                  </a:ext>
                </a:extLst>
              </a:tr>
              <a:tr h="280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Sub-total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33,2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MW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49.742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GWh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71" marR="32571" marT="7516" marB="0" anchor="ctr"/>
                </a:tc>
                <a:extLst>
                  <a:ext uri="{0D108BD9-81ED-4DB2-BD59-A6C34878D82A}">
                    <a16:rowId xmlns:a16="http://schemas.microsoft.com/office/drawing/2014/main" val="1900823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7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thseerc conf">
            <a:extLst>
              <a:ext uri="{FF2B5EF4-FFF2-40B4-BE49-F238E27FC236}">
                <a16:creationId xmlns:a16="http://schemas.microsoft.com/office/drawing/2014/main" id="{1BB19D9F-5993-0C36-2C30-78E66353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65" y="360335"/>
            <a:ext cx="9232873" cy="575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010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05F47A4-9A97-9F1A-8883-CF33BD548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42" y="1290260"/>
            <a:ext cx="1165796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CIGRE NC of </a:t>
            </a:r>
            <a:r>
              <a:rPr kumimoji="0" lang="en-US" altLang="it-IT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Türkiye</a:t>
            </a:r>
            <a:r>
              <a:rPr lang="en-US" altLang="it-IT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 hold the 4th SEERC Conference in October 2023 which is the 100° Anniversary of </a:t>
            </a:r>
            <a:r>
              <a:rPr kumimoji="0" lang="en-US" altLang="it-IT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Türkiye’s</a:t>
            </a:r>
            <a:r>
              <a:rPr kumimoji="0" lang="en-US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establishment. </a:t>
            </a: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conference will bring the officials, academics, experts and SEERC family, the bridge between Europe and Asia.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Immagine 3" descr="izzet alagoz">
            <a:extLst>
              <a:ext uri="{FF2B5EF4-FFF2-40B4-BE49-F238E27FC236}">
                <a16:creationId xmlns:a16="http://schemas.microsoft.com/office/drawing/2014/main" id="{3A52CEF6-EBB3-6C5E-76DB-1AC70E20F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94" y="3429000"/>
            <a:ext cx="4287838" cy="28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CAA0993-D8DF-D0A2-2DE3-CEDE4B5AC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36" y="134910"/>
            <a:ext cx="11612046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CIGRE National Committee of </a:t>
            </a:r>
            <a:r>
              <a:rPr kumimoji="0" lang="en-US" altLang="it-IT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Türkiye</a:t>
            </a:r>
            <a:r>
              <a:rPr kumimoji="0" lang="en-US" altLang="it-IT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has taken over the SEERC chairmanship from Austria NC on 30 November 2021. </a:t>
            </a:r>
            <a:endParaRPr kumimoji="0" lang="en-US" altLang="it-IT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8DD9C9A-E704-B99F-18A5-ED148CD7517E}"/>
              </a:ext>
            </a:extLst>
          </p:cNvPr>
          <p:cNvSpPr txBox="1"/>
          <p:nvPr/>
        </p:nvSpPr>
        <p:spPr>
          <a:xfrm>
            <a:off x="5056903" y="4554900"/>
            <a:ext cx="60949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</a:t>
            </a:r>
            <a:r>
              <a:rPr kumimoji="0" lang="en-US" altLang="it-IT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İzzet</a:t>
            </a:r>
            <a:r>
              <a:rPr kumimoji="0" lang="en-US" altLang="it-IT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ALAGÖZ</a:t>
            </a:r>
            <a:br>
              <a:rPr kumimoji="0" lang="en-US" altLang="it-IT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it-IT" sz="1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Chairman for CIGRE </a:t>
            </a:r>
            <a:r>
              <a:rPr kumimoji="0" lang="en-US" altLang="it-IT" sz="1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Türkiye</a:t>
            </a:r>
            <a:r>
              <a:rPr kumimoji="0" lang="en-US" altLang="it-IT" sz="1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National Committee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it-IT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Ahmet </a:t>
            </a:r>
            <a:r>
              <a:rPr kumimoji="0" lang="en-US" altLang="it-IT" sz="1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Merev</a:t>
            </a:r>
            <a:endParaRPr kumimoji="0" lang="en-US" altLang="it-IT" sz="1800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it-IT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University of </a:t>
            </a:r>
            <a:r>
              <a:rPr lang="en-US" altLang="it-IT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Instambul</a:t>
            </a:r>
            <a:endParaRPr kumimoji="0" lang="en-US" altLang="it-IT" sz="1800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13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5058137"/>
            <a:ext cx="12192000" cy="17998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</a:t>
            </a: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301928" y="5290505"/>
            <a:ext cx="10058400" cy="820802"/>
          </a:xfrm>
        </p:spPr>
        <p:txBody>
          <a:bodyPr anchor="ctr">
            <a:normAutofit/>
          </a:bodyPr>
          <a:lstStyle/>
          <a:p>
            <a:pPr algn="ctr"/>
            <a:r>
              <a:rPr lang="it-IT" sz="2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Riunione Comitato Italiano – Palau 4-7 Maggio 2022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52" y="5492723"/>
            <a:ext cx="1505725" cy="39028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1928" y="5203004"/>
            <a:ext cx="1373544" cy="82080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5513E4B-AF6C-428D-B09D-769E801E104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2"/>
          <a:stretch/>
        </p:blipFill>
        <p:spPr bwMode="auto">
          <a:xfrm>
            <a:off x="822049" y="5883007"/>
            <a:ext cx="2224465" cy="8208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828E9F0-CEF9-425D-B8D5-8678B8128E9E}"/>
              </a:ext>
            </a:extLst>
          </p:cNvPr>
          <p:cNvSpPr/>
          <p:nvPr/>
        </p:nvSpPr>
        <p:spPr>
          <a:xfrm>
            <a:off x="3478635" y="6334477"/>
            <a:ext cx="6001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Massimo Pompili, University of Roma La Sapienza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70CE3B8-6D7E-45DC-8EA8-5CDA9D4F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Massimo Pompili and Luigi Calcara, University of Roma La Sapienza - Split March 29, 2019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7DF3DB-A6DA-8F28-75BC-64366EF2E2F2}"/>
              </a:ext>
            </a:extLst>
          </p:cNvPr>
          <p:cNvSpPr txBox="1"/>
          <p:nvPr/>
        </p:nvSpPr>
        <p:spPr>
          <a:xfrm>
            <a:off x="4636395" y="4277258"/>
            <a:ext cx="5176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414078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425" y="286603"/>
            <a:ext cx="10106025" cy="59436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866711" y="565724"/>
            <a:ext cx="1798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err="1"/>
              <a:t>Consumption</a:t>
            </a:r>
            <a:r>
              <a:rPr lang="it-IT" sz="1000" b="1" dirty="0"/>
              <a:t>	150721 </a:t>
            </a:r>
            <a:r>
              <a:rPr lang="it-IT" sz="1000" b="1" dirty="0" err="1"/>
              <a:t>GWh</a:t>
            </a:r>
            <a:endParaRPr lang="it-IT" sz="1000" b="1" dirty="0"/>
          </a:p>
          <a:p>
            <a:r>
              <a:rPr lang="it-IT" sz="1000" b="1" dirty="0"/>
              <a:t>Production 	198120 </a:t>
            </a:r>
            <a:r>
              <a:rPr lang="it-IT" sz="1000" b="1" dirty="0" err="1"/>
              <a:t>GWh</a:t>
            </a:r>
            <a:endParaRPr lang="it-IT" sz="1000" b="1" dirty="0"/>
          </a:p>
          <a:p>
            <a:r>
              <a:rPr lang="it-IT" sz="1000" b="1" dirty="0" err="1"/>
              <a:t>Installed</a:t>
            </a:r>
            <a:r>
              <a:rPr lang="it-IT" sz="1000" b="1" dirty="0"/>
              <a:t> </a:t>
            </a:r>
            <a:r>
              <a:rPr lang="it-IT" sz="1000" b="1" dirty="0" err="1"/>
              <a:t>Capacity</a:t>
            </a:r>
            <a:r>
              <a:rPr lang="it-IT" sz="1000" b="1" dirty="0"/>
              <a:t> 53780 MW</a:t>
            </a:r>
          </a:p>
          <a:p>
            <a:r>
              <a:rPr lang="it-IT" sz="1000" b="1" dirty="0"/>
              <a:t>kWh/capita 	3316 kWh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860532" y="1133815"/>
            <a:ext cx="2031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err="1"/>
              <a:t>Consumption</a:t>
            </a:r>
            <a:r>
              <a:rPr lang="it-IT" sz="1000" b="1" dirty="0"/>
              <a:t> 	53930 </a:t>
            </a:r>
            <a:r>
              <a:rPr lang="it-IT" sz="1000" b="1" dirty="0" err="1"/>
              <a:t>GWh</a:t>
            </a:r>
            <a:r>
              <a:rPr lang="it-IT" sz="1000" b="1" dirty="0"/>
              <a:t>	</a:t>
            </a:r>
          </a:p>
          <a:p>
            <a:r>
              <a:rPr lang="it-IT" sz="1000" b="1" dirty="0"/>
              <a:t>Production 	59042 </a:t>
            </a:r>
            <a:r>
              <a:rPr lang="it-IT" sz="1000" b="1" dirty="0" err="1"/>
              <a:t>GWh</a:t>
            </a:r>
            <a:r>
              <a:rPr lang="it-IT" sz="1000" b="1" dirty="0"/>
              <a:t> 	</a:t>
            </a:r>
          </a:p>
          <a:p>
            <a:r>
              <a:rPr lang="it-IT" sz="1000" b="1" dirty="0" err="1"/>
              <a:t>Installed</a:t>
            </a:r>
            <a:r>
              <a:rPr lang="it-IT" sz="1000" b="1" dirty="0"/>
              <a:t> </a:t>
            </a:r>
            <a:r>
              <a:rPr lang="it-IT" sz="1000" b="1" dirty="0" err="1"/>
              <a:t>Capacity</a:t>
            </a:r>
            <a:r>
              <a:rPr lang="it-IT" sz="1000" b="1" dirty="0"/>
              <a:t> 21900 MW</a:t>
            </a:r>
          </a:p>
          <a:p>
            <a:r>
              <a:rPr lang="it-IT" sz="1000" b="1" dirty="0"/>
              <a:t>kWh/capita 	2838,4 KWh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345644" y="2209692"/>
            <a:ext cx="1733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err="1"/>
              <a:t>Consumption</a:t>
            </a:r>
            <a:r>
              <a:rPr lang="it-IT" sz="1000" b="1" dirty="0"/>
              <a:t>	35000 </a:t>
            </a:r>
            <a:r>
              <a:rPr lang="it-IT" sz="1000" b="1" dirty="0" err="1"/>
              <a:t>GWh</a:t>
            </a:r>
            <a:endParaRPr lang="it-IT" sz="1000" b="1" dirty="0"/>
          </a:p>
          <a:p>
            <a:r>
              <a:rPr lang="it-IT" sz="1000" b="1" dirty="0"/>
              <a:t>Production 	34509 </a:t>
            </a:r>
            <a:r>
              <a:rPr lang="it-IT" sz="1000" b="1" dirty="0" err="1"/>
              <a:t>GWh</a:t>
            </a:r>
            <a:endParaRPr lang="it-IT" sz="1000" b="1" dirty="0"/>
          </a:p>
          <a:p>
            <a:r>
              <a:rPr lang="it-IT" sz="1000" b="1" dirty="0" err="1"/>
              <a:t>Installed</a:t>
            </a:r>
            <a:r>
              <a:rPr lang="it-IT" sz="1000" b="1" dirty="0"/>
              <a:t> </a:t>
            </a:r>
            <a:r>
              <a:rPr lang="it-IT" sz="1000" b="1" dirty="0" err="1"/>
              <a:t>Capacity</a:t>
            </a:r>
            <a:r>
              <a:rPr lang="it-IT" sz="1000" b="1" dirty="0"/>
              <a:t> 7142 MW</a:t>
            </a:r>
          </a:p>
          <a:p>
            <a:r>
              <a:rPr lang="it-IT" sz="1000" b="1" dirty="0"/>
              <a:t>kWh/capita 	 4915 kWh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345644" y="3204632"/>
            <a:ext cx="1673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err="1"/>
              <a:t>Consumption</a:t>
            </a:r>
            <a:r>
              <a:rPr lang="it-IT" sz="1000" b="1" dirty="0"/>
              <a:t>	8488 </a:t>
            </a:r>
            <a:r>
              <a:rPr lang="it-IT" sz="1000" b="1" dirty="0" err="1"/>
              <a:t>GWh</a:t>
            </a:r>
            <a:endParaRPr lang="it-IT" sz="1000" b="1" dirty="0"/>
          </a:p>
          <a:p>
            <a:r>
              <a:rPr lang="it-IT" sz="1000" b="1" dirty="0"/>
              <a:t>Production 	5925 </a:t>
            </a:r>
            <a:r>
              <a:rPr lang="it-IT" sz="1000" b="1" dirty="0" err="1"/>
              <a:t>GWh</a:t>
            </a:r>
            <a:endParaRPr lang="it-IT" sz="1000" b="1" dirty="0"/>
          </a:p>
          <a:p>
            <a:r>
              <a:rPr lang="it-IT" sz="1000" b="1" dirty="0" err="1"/>
              <a:t>Installed</a:t>
            </a:r>
            <a:r>
              <a:rPr lang="it-IT" sz="1000" b="1" dirty="0"/>
              <a:t> </a:t>
            </a:r>
            <a:r>
              <a:rPr lang="it-IT" sz="1000" b="1" dirty="0" err="1"/>
              <a:t>Capacity</a:t>
            </a:r>
            <a:r>
              <a:rPr lang="it-IT" sz="1000" b="1" dirty="0"/>
              <a:t> 1940 MW</a:t>
            </a:r>
          </a:p>
          <a:p>
            <a:r>
              <a:rPr lang="it-IT" sz="1000" b="1" dirty="0"/>
              <a:t>kWh/capita 	4112 kWh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536769" y="5244912"/>
            <a:ext cx="1675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err="1"/>
              <a:t>Consumption</a:t>
            </a:r>
            <a:r>
              <a:rPr lang="it-IT" sz="1000" b="1" dirty="0"/>
              <a:t>	3942 </a:t>
            </a:r>
            <a:r>
              <a:rPr lang="it-IT" sz="1000" b="1" dirty="0" err="1"/>
              <a:t>GWh</a:t>
            </a:r>
            <a:endParaRPr lang="it-IT" sz="1000" b="1" dirty="0"/>
          </a:p>
          <a:p>
            <a:r>
              <a:rPr lang="it-IT" sz="1000" b="1" dirty="0"/>
              <a:t>Production 	2713 </a:t>
            </a:r>
            <a:r>
              <a:rPr lang="it-IT" sz="1000" b="1" dirty="0" err="1"/>
              <a:t>GWh</a:t>
            </a:r>
            <a:endParaRPr lang="it-IT" sz="1000" b="1" dirty="0"/>
          </a:p>
          <a:p>
            <a:r>
              <a:rPr lang="it-IT" sz="1000" b="1" dirty="0" err="1"/>
              <a:t>Installed</a:t>
            </a:r>
            <a:r>
              <a:rPr lang="it-IT" sz="1000" b="1" dirty="0"/>
              <a:t> </a:t>
            </a:r>
            <a:r>
              <a:rPr lang="it-IT" sz="1000" b="1" dirty="0" err="1"/>
              <a:t>Capacity</a:t>
            </a:r>
            <a:r>
              <a:rPr lang="it-IT" sz="1000" b="1" dirty="0"/>
              <a:t> 867 MW</a:t>
            </a:r>
          </a:p>
          <a:p>
            <a:r>
              <a:rPr lang="it-IT" sz="1000" b="1" dirty="0"/>
              <a:t>kWh/capita	 6358 kWh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587533" y="5244912"/>
            <a:ext cx="1733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err="1"/>
              <a:t>Consumption</a:t>
            </a:r>
            <a:r>
              <a:rPr lang="it-IT" sz="1000" b="1" dirty="0"/>
              <a:t>	11853 </a:t>
            </a:r>
            <a:r>
              <a:rPr lang="it-IT" sz="1000" b="1" dirty="0" err="1"/>
              <a:t>GWh</a:t>
            </a:r>
            <a:endParaRPr lang="it-IT" sz="1000" b="1" dirty="0"/>
          </a:p>
          <a:p>
            <a:r>
              <a:rPr lang="it-IT" sz="1000" b="1" dirty="0"/>
              <a:t>Production 	12235 </a:t>
            </a:r>
            <a:r>
              <a:rPr lang="it-IT" sz="1000" b="1" dirty="0" err="1"/>
              <a:t>GWh</a:t>
            </a:r>
            <a:endParaRPr lang="it-IT" sz="1000" b="1" dirty="0"/>
          </a:p>
          <a:p>
            <a:r>
              <a:rPr lang="it-IT" sz="1000" b="1" dirty="0" err="1"/>
              <a:t>Installed</a:t>
            </a:r>
            <a:r>
              <a:rPr lang="it-IT" sz="1000" b="1" dirty="0"/>
              <a:t> </a:t>
            </a:r>
            <a:r>
              <a:rPr lang="it-IT" sz="1000" b="1" dirty="0" err="1"/>
              <a:t>Capacity</a:t>
            </a:r>
            <a:r>
              <a:rPr lang="it-IT" sz="1000" b="1" dirty="0"/>
              <a:t> 3800 MW</a:t>
            </a:r>
          </a:p>
          <a:p>
            <a:r>
              <a:rPr lang="it-IT" sz="1000" b="1" dirty="0"/>
              <a:t>kWh/capita 	3087 kWh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988574" y="5125235"/>
            <a:ext cx="1733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err="1"/>
              <a:t>Consumption</a:t>
            </a:r>
            <a:r>
              <a:rPr lang="it-IT" sz="1000" b="1" dirty="0"/>
              <a:t>	16600 </a:t>
            </a:r>
            <a:r>
              <a:rPr lang="it-IT" sz="1000" b="1" dirty="0" err="1"/>
              <a:t>GWh</a:t>
            </a:r>
            <a:endParaRPr lang="it-IT" sz="1000" b="1" dirty="0"/>
          </a:p>
          <a:p>
            <a:r>
              <a:rPr lang="it-IT" sz="1000" b="1" dirty="0"/>
              <a:t>Production 	8600 </a:t>
            </a:r>
            <a:r>
              <a:rPr lang="it-IT" sz="1000" b="1" dirty="0" err="1"/>
              <a:t>GWh</a:t>
            </a:r>
            <a:endParaRPr lang="it-IT" sz="1000" b="1" dirty="0"/>
          </a:p>
          <a:p>
            <a:r>
              <a:rPr lang="it-IT" sz="1000" b="1" dirty="0" err="1"/>
              <a:t>Installed</a:t>
            </a:r>
            <a:r>
              <a:rPr lang="it-IT" sz="1000" b="1" dirty="0"/>
              <a:t> </a:t>
            </a:r>
            <a:r>
              <a:rPr lang="it-IT" sz="1000" b="1" dirty="0" err="1"/>
              <a:t>Capacity</a:t>
            </a:r>
            <a:r>
              <a:rPr lang="it-IT" sz="1000" b="1" dirty="0"/>
              <a:t> 4401 MW</a:t>
            </a:r>
          </a:p>
          <a:p>
            <a:r>
              <a:rPr lang="it-IT" sz="1000" b="1" dirty="0"/>
              <a:t>kWh/capita 	3875 kWh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530464" y="3891009"/>
            <a:ext cx="1805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err="1"/>
              <a:t>Consumption</a:t>
            </a:r>
            <a:r>
              <a:rPr lang="it-IT" sz="1000" b="1" dirty="0"/>
              <a:t>	307219 </a:t>
            </a:r>
            <a:r>
              <a:rPr lang="it-IT" sz="1000" b="1" dirty="0" err="1"/>
              <a:t>GWh</a:t>
            </a:r>
            <a:endParaRPr lang="it-IT" sz="1000" b="1" dirty="0"/>
          </a:p>
          <a:p>
            <a:r>
              <a:rPr lang="it-IT" sz="1000" b="1" dirty="0"/>
              <a:t>Production 	263353 </a:t>
            </a:r>
            <a:r>
              <a:rPr lang="it-IT" sz="1000" b="1" dirty="0" err="1"/>
              <a:t>GWh</a:t>
            </a:r>
            <a:endParaRPr lang="it-IT" sz="1000" b="1" dirty="0"/>
          </a:p>
          <a:p>
            <a:r>
              <a:rPr lang="it-IT" sz="1000" b="1" dirty="0" err="1"/>
              <a:t>Installed</a:t>
            </a:r>
            <a:r>
              <a:rPr lang="it-IT" sz="1000" b="1" dirty="0"/>
              <a:t> </a:t>
            </a:r>
            <a:r>
              <a:rPr lang="it-IT" sz="1000" b="1" dirty="0" err="1"/>
              <a:t>Capacity</a:t>
            </a:r>
            <a:r>
              <a:rPr lang="it-IT" sz="1000" b="1" dirty="0"/>
              <a:t> 134634 MW</a:t>
            </a:r>
          </a:p>
          <a:p>
            <a:r>
              <a:rPr lang="it-IT" sz="1000" b="1" dirty="0"/>
              <a:t>kWh/capita 	5168 kWh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338695" y="753265"/>
            <a:ext cx="1733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err="1"/>
              <a:t>Consumption</a:t>
            </a:r>
            <a:r>
              <a:rPr lang="it-IT" sz="1000" b="1" dirty="0"/>
              <a:t>	12631 </a:t>
            </a:r>
            <a:r>
              <a:rPr lang="it-IT" sz="1000" b="1" dirty="0" err="1"/>
              <a:t>GWh</a:t>
            </a:r>
            <a:endParaRPr lang="it-IT" sz="1000" b="1" dirty="0"/>
          </a:p>
          <a:p>
            <a:r>
              <a:rPr lang="it-IT" sz="1000" b="1" dirty="0"/>
              <a:t>Production 	14544 </a:t>
            </a:r>
            <a:r>
              <a:rPr lang="it-IT" sz="1000" b="1" dirty="0" err="1"/>
              <a:t>GWh</a:t>
            </a:r>
            <a:endParaRPr lang="it-IT" sz="1000" b="1" dirty="0"/>
          </a:p>
          <a:p>
            <a:r>
              <a:rPr lang="it-IT" sz="1000" b="1" dirty="0" err="1"/>
              <a:t>Installed</a:t>
            </a:r>
            <a:r>
              <a:rPr lang="it-IT" sz="1000" b="1" dirty="0"/>
              <a:t> </a:t>
            </a:r>
            <a:r>
              <a:rPr lang="it-IT" sz="1000" b="1" dirty="0" err="1"/>
              <a:t>Capacity</a:t>
            </a:r>
            <a:r>
              <a:rPr lang="it-IT" sz="1000" b="1" dirty="0"/>
              <a:t> 3873 MW</a:t>
            </a:r>
          </a:p>
          <a:p>
            <a:r>
              <a:rPr lang="it-IT" sz="1000" b="1" dirty="0"/>
              <a:t>kWh/capita 	6145 kWh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7" y="160241"/>
            <a:ext cx="822823" cy="252724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114" y="5758608"/>
            <a:ext cx="806166" cy="570853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45870" y="2378969"/>
            <a:ext cx="138691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b="1" dirty="0" err="1"/>
              <a:t>As</a:t>
            </a:r>
            <a:r>
              <a:rPr lang="it-IT" sz="2200" b="1" dirty="0"/>
              <a:t> in 2012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8345643" y="4244952"/>
            <a:ext cx="1733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err="1"/>
              <a:t>Consumption</a:t>
            </a:r>
            <a:r>
              <a:rPr lang="it-IT" sz="1000" b="1" dirty="0"/>
              <a:t>	50588 </a:t>
            </a:r>
            <a:r>
              <a:rPr lang="it-IT" sz="1000" b="1" dirty="0" err="1"/>
              <a:t>GWh</a:t>
            </a:r>
            <a:endParaRPr lang="it-IT" sz="1000" b="1" dirty="0"/>
          </a:p>
          <a:p>
            <a:r>
              <a:rPr lang="it-IT" sz="1000" b="1" dirty="0"/>
              <a:t>Production 	50997 </a:t>
            </a:r>
            <a:r>
              <a:rPr lang="it-IT" sz="1000" b="1" dirty="0" err="1"/>
              <a:t>GWh</a:t>
            </a:r>
            <a:endParaRPr lang="it-IT" sz="1000" b="1" dirty="0"/>
          </a:p>
          <a:p>
            <a:r>
              <a:rPr lang="it-IT" sz="1000" b="1" dirty="0" err="1"/>
              <a:t>Installed</a:t>
            </a:r>
            <a:r>
              <a:rPr lang="it-IT" sz="1000" b="1" dirty="0"/>
              <a:t> </a:t>
            </a:r>
            <a:r>
              <a:rPr lang="it-IT" sz="1000" b="1" dirty="0" err="1"/>
              <a:t>Capacity</a:t>
            </a:r>
            <a:r>
              <a:rPr lang="it-IT" sz="1000" b="1" dirty="0"/>
              <a:t> 17875 MW</a:t>
            </a:r>
          </a:p>
          <a:p>
            <a:r>
              <a:rPr lang="it-IT" sz="1000" b="1" dirty="0"/>
              <a:t>kWh/capita 	4677,5 kWh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D8A19AE-C1CE-44D1-8B0A-C2CFB8D74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530709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0" name="Segnaposto piè di pagina 6">
            <a:extLst>
              <a:ext uri="{FF2B5EF4-FFF2-40B4-BE49-F238E27FC236}">
                <a16:creationId xmlns:a16="http://schemas.microsoft.com/office/drawing/2014/main" id="{ACF66DA4-702D-480E-A4D8-215DBF7E6D73}"/>
              </a:ext>
            </a:extLst>
          </p:cNvPr>
          <p:cNvSpPr txBox="1">
            <a:spLocks/>
          </p:cNvSpPr>
          <p:nvPr/>
        </p:nvSpPr>
        <p:spPr>
          <a:xfrm>
            <a:off x="8976641" y="6456401"/>
            <a:ext cx="3215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2019 </a:t>
            </a:r>
            <a:r>
              <a:rPr lang="it-IT" dirty="0" err="1"/>
              <a:t>Questionnaire</a:t>
            </a:r>
            <a:r>
              <a:rPr lang="it-IT" dirty="0"/>
              <a:t> Preliminary </a:t>
            </a:r>
            <a:r>
              <a:rPr lang="it-IT" dirty="0" err="1"/>
              <a:t>Results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337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1CDD0ECC-9C2C-4F8F-96CD-AB02AE2AD625}"/>
              </a:ext>
            </a:extLst>
          </p:cNvPr>
          <p:cNvSpPr/>
          <p:nvPr/>
        </p:nvSpPr>
        <p:spPr>
          <a:xfrm>
            <a:off x="7302614" y="5999689"/>
            <a:ext cx="9068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F4C1DFFD-043D-4D40-AB04-5AF1380E48C7}"/>
              </a:ext>
            </a:extLst>
          </p:cNvPr>
          <p:cNvGrpSpPr/>
          <p:nvPr/>
        </p:nvGrpSpPr>
        <p:grpSpPr>
          <a:xfrm>
            <a:off x="-1" y="164638"/>
            <a:ext cx="12192001" cy="6737930"/>
            <a:chOff x="-1" y="164638"/>
            <a:chExt cx="12192001" cy="6737930"/>
          </a:xfrm>
        </p:grpSpPr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B89B3DC4-DAC0-488F-A365-F27F10EB5785}"/>
                </a:ext>
              </a:extLst>
            </p:cNvPr>
            <p:cNvSpPr/>
            <p:nvPr/>
          </p:nvSpPr>
          <p:spPr>
            <a:xfrm>
              <a:off x="-1" y="6325686"/>
              <a:ext cx="12192001" cy="5768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26" name="Picture 2" descr="https://cigre-seerc.org/wp-content/uploads/Official_Documents/SEERC-Members-2018-small.jpg">
              <a:extLst>
                <a:ext uri="{FF2B5EF4-FFF2-40B4-BE49-F238E27FC236}">
                  <a16:creationId xmlns:a16="http://schemas.microsoft.com/office/drawing/2014/main" id="{6DB899FC-E493-421A-9447-6DCDFCF46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197" y="164638"/>
              <a:ext cx="11054364" cy="6164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CasellaDiTesto 12"/>
          <p:cNvSpPr txBox="1"/>
          <p:nvPr/>
        </p:nvSpPr>
        <p:spPr>
          <a:xfrm>
            <a:off x="487994" y="4383393"/>
            <a:ext cx="2245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FF0000"/>
                </a:solidFill>
              </a:rPr>
              <a:t>ITALY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Consumption</a:t>
            </a:r>
            <a:r>
              <a:rPr lang="it-IT" sz="1000" b="1" dirty="0">
                <a:solidFill>
                  <a:srgbClr val="FF0000"/>
                </a:solidFill>
              </a:rPr>
              <a:t>	301.880 GWh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Production 	 295.800 GWh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Installed</a:t>
            </a:r>
            <a:r>
              <a:rPr lang="it-IT" sz="1000" b="1" dirty="0">
                <a:solidFill>
                  <a:srgbClr val="FF0000"/>
                </a:solidFill>
              </a:rPr>
              <a:t> </a:t>
            </a:r>
            <a:r>
              <a:rPr lang="it-IT" sz="1000" b="1" dirty="0" err="1">
                <a:solidFill>
                  <a:srgbClr val="FF0000"/>
                </a:solidFill>
              </a:rPr>
              <a:t>Capacity</a:t>
            </a:r>
            <a:r>
              <a:rPr lang="it-IT" sz="1000" b="1" dirty="0">
                <a:solidFill>
                  <a:srgbClr val="FF0000"/>
                </a:solidFill>
              </a:rPr>
              <a:t> 117,1 GW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kWh/capita 	  4.991 kWh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7" y="160241"/>
            <a:ext cx="822823" cy="252724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114" y="5758608"/>
            <a:ext cx="806166" cy="570853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146040" y="6357172"/>
            <a:ext cx="138691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200" b="1" dirty="0" err="1"/>
              <a:t>As</a:t>
            </a:r>
            <a:r>
              <a:rPr lang="it-IT" sz="2200" b="1" dirty="0"/>
              <a:t> in 2022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A5BCD467-448F-434D-BB1A-87D98A99D3D5}"/>
              </a:ext>
            </a:extLst>
          </p:cNvPr>
          <p:cNvCxnSpPr>
            <a:cxnSpLocks/>
          </p:cNvCxnSpPr>
          <p:nvPr/>
        </p:nvCxnSpPr>
        <p:spPr>
          <a:xfrm flipV="1">
            <a:off x="2887817" y="3645262"/>
            <a:ext cx="1084783" cy="8735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88A03A8-45AA-4A3B-8B6E-7C81922712BA}"/>
              </a:ext>
            </a:extLst>
          </p:cNvPr>
          <p:cNvSpPr txBox="1"/>
          <p:nvPr/>
        </p:nvSpPr>
        <p:spPr>
          <a:xfrm>
            <a:off x="514446" y="3471768"/>
            <a:ext cx="2245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FF0000"/>
                </a:solidFill>
              </a:rPr>
              <a:t>SLOVENIA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Consumption</a:t>
            </a:r>
            <a:r>
              <a:rPr lang="it-IT" sz="1000" b="1" dirty="0">
                <a:solidFill>
                  <a:srgbClr val="FF0000"/>
                </a:solidFill>
              </a:rPr>
              <a:t>	15.810 GWh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Production 	 15.400 GWh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Installed</a:t>
            </a:r>
            <a:r>
              <a:rPr lang="it-IT" sz="1000" b="1" dirty="0">
                <a:solidFill>
                  <a:srgbClr val="FF0000"/>
                </a:solidFill>
              </a:rPr>
              <a:t> </a:t>
            </a:r>
            <a:r>
              <a:rPr lang="it-IT" sz="1000" b="1" dirty="0" err="1">
                <a:solidFill>
                  <a:srgbClr val="FF0000"/>
                </a:solidFill>
              </a:rPr>
              <a:t>Capacity</a:t>
            </a:r>
            <a:r>
              <a:rPr lang="it-IT" sz="1000" b="1" dirty="0">
                <a:solidFill>
                  <a:srgbClr val="FF0000"/>
                </a:solidFill>
              </a:rPr>
              <a:t> 3,6 GW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kWh/capita 	  7.637 kWh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214D44E1-DE48-4C61-A082-36AE1A7017B9}"/>
              </a:ext>
            </a:extLst>
          </p:cNvPr>
          <p:cNvCxnSpPr>
            <a:cxnSpLocks/>
          </p:cNvCxnSpPr>
          <p:nvPr/>
        </p:nvCxnSpPr>
        <p:spPr>
          <a:xfrm flipV="1">
            <a:off x="2977027" y="2895380"/>
            <a:ext cx="1558397" cy="8617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1186171-23B9-40D9-822A-D19101AD7D33}"/>
              </a:ext>
            </a:extLst>
          </p:cNvPr>
          <p:cNvSpPr txBox="1"/>
          <p:nvPr/>
        </p:nvSpPr>
        <p:spPr>
          <a:xfrm>
            <a:off x="2210479" y="113694"/>
            <a:ext cx="2245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FF0000"/>
                </a:solidFill>
              </a:rPr>
              <a:t>HUNGARY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Consumption</a:t>
            </a:r>
            <a:r>
              <a:rPr lang="it-IT" sz="1000" b="1" dirty="0">
                <a:solidFill>
                  <a:srgbClr val="FF0000"/>
                </a:solidFill>
              </a:rPr>
              <a:t>	45.460 GWh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Production 	 32.584 GWh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Installed</a:t>
            </a:r>
            <a:r>
              <a:rPr lang="it-IT" sz="1000" b="1" dirty="0">
                <a:solidFill>
                  <a:srgbClr val="FF0000"/>
                </a:solidFill>
              </a:rPr>
              <a:t> </a:t>
            </a:r>
            <a:r>
              <a:rPr lang="it-IT" sz="1000" b="1" dirty="0" err="1">
                <a:solidFill>
                  <a:srgbClr val="FF0000"/>
                </a:solidFill>
              </a:rPr>
              <a:t>Capacity</a:t>
            </a:r>
            <a:r>
              <a:rPr lang="it-IT" sz="1000" b="1" dirty="0">
                <a:solidFill>
                  <a:srgbClr val="FF0000"/>
                </a:solidFill>
              </a:rPr>
              <a:t> 8,6 GW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kWh/capita 	  4.639 kWh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48B37D59-7D29-4D6E-BEB6-8882B64AAD78}"/>
              </a:ext>
            </a:extLst>
          </p:cNvPr>
          <p:cNvCxnSpPr>
            <a:cxnSpLocks/>
          </p:cNvCxnSpPr>
          <p:nvPr/>
        </p:nvCxnSpPr>
        <p:spPr>
          <a:xfrm flipV="1">
            <a:off x="2878278" y="2451581"/>
            <a:ext cx="1579828" cy="5300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6B9D045-17C7-413F-B804-89151C888683}"/>
              </a:ext>
            </a:extLst>
          </p:cNvPr>
          <p:cNvSpPr txBox="1"/>
          <p:nvPr/>
        </p:nvSpPr>
        <p:spPr>
          <a:xfrm>
            <a:off x="593377" y="1661976"/>
            <a:ext cx="2057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0000"/>
                </a:solidFill>
              </a:rPr>
              <a:t>CZECH REPUBLIC (WB Data)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Consumption	65.000 GWh</a:t>
            </a:r>
            <a:endParaRPr lang="it-IT" sz="1000" b="1" dirty="0">
              <a:solidFill>
                <a:srgbClr val="FF0000"/>
              </a:solidFill>
            </a:endParaRPr>
          </a:p>
          <a:p>
            <a:r>
              <a:rPr lang="en-US" sz="1000" b="1" dirty="0">
                <a:solidFill>
                  <a:srgbClr val="FF0000"/>
                </a:solidFill>
              </a:rPr>
              <a:t>Production 	- GWh</a:t>
            </a:r>
            <a:endParaRPr lang="it-IT" sz="1000" b="1" dirty="0">
              <a:solidFill>
                <a:srgbClr val="FF0000"/>
              </a:solidFill>
            </a:endParaRPr>
          </a:p>
          <a:p>
            <a:r>
              <a:rPr lang="en-US" sz="1000" b="1" dirty="0">
                <a:solidFill>
                  <a:srgbClr val="FF0000"/>
                </a:solidFill>
              </a:rPr>
              <a:t>Installed Capacity - MW</a:t>
            </a:r>
            <a:endParaRPr lang="it-IT" sz="1000" b="1" dirty="0">
              <a:solidFill>
                <a:srgbClr val="FF0000"/>
              </a:solidFill>
            </a:endParaRPr>
          </a:p>
          <a:p>
            <a:r>
              <a:rPr lang="it-IT" sz="1000" b="1" dirty="0">
                <a:solidFill>
                  <a:srgbClr val="FF0000"/>
                </a:solidFill>
              </a:rPr>
              <a:t>kWh/capita 	6.258 kWh</a:t>
            </a: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7B7F715A-8F55-4E30-ADAE-48E0EE758403}"/>
              </a:ext>
            </a:extLst>
          </p:cNvPr>
          <p:cNvCxnSpPr>
            <a:cxnSpLocks/>
          </p:cNvCxnSpPr>
          <p:nvPr/>
        </p:nvCxnSpPr>
        <p:spPr>
          <a:xfrm flipV="1">
            <a:off x="-1225822" y="937466"/>
            <a:ext cx="440443" cy="1424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C18F688-57E6-49D4-AE05-27529FE45B3B}"/>
              </a:ext>
            </a:extLst>
          </p:cNvPr>
          <p:cNvSpPr txBox="1"/>
          <p:nvPr/>
        </p:nvSpPr>
        <p:spPr>
          <a:xfrm>
            <a:off x="524797" y="726152"/>
            <a:ext cx="2245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0000"/>
                </a:solidFill>
              </a:rPr>
              <a:t>SLOVAKIA (WB Data)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Consumption</a:t>
            </a:r>
            <a:r>
              <a:rPr lang="it-IT" sz="1000" b="1" dirty="0">
                <a:solidFill>
                  <a:srgbClr val="FF0000"/>
                </a:solidFill>
              </a:rPr>
              <a:t>	 28.000 GWh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Production 	 - GWh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Installed</a:t>
            </a:r>
            <a:r>
              <a:rPr lang="it-IT" sz="1000" b="1" dirty="0">
                <a:solidFill>
                  <a:srgbClr val="FF0000"/>
                </a:solidFill>
              </a:rPr>
              <a:t> </a:t>
            </a:r>
            <a:r>
              <a:rPr lang="it-IT" sz="1000" b="1" dirty="0" err="1">
                <a:solidFill>
                  <a:srgbClr val="FF0000"/>
                </a:solidFill>
              </a:rPr>
              <a:t>Capacity</a:t>
            </a:r>
            <a:r>
              <a:rPr lang="it-IT" sz="1000" b="1" dirty="0">
                <a:solidFill>
                  <a:srgbClr val="FF0000"/>
                </a:solidFill>
              </a:rPr>
              <a:t> -  GW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kWh/capita 	 5.137 kWh</a:t>
            </a:r>
          </a:p>
        </p:txBody>
      </p: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BF5A4D00-ABA5-4F51-9F1E-49A068CAF243}"/>
              </a:ext>
            </a:extLst>
          </p:cNvPr>
          <p:cNvCxnSpPr>
            <a:cxnSpLocks/>
          </p:cNvCxnSpPr>
          <p:nvPr/>
        </p:nvCxnSpPr>
        <p:spPr>
          <a:xfrm>
            <a:off x="2717025" y="1318568"/>
            <a:ext cx="2554375" cy="9124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5A17B508-96B0-4A7E-9773-7180F19115B3}"/>
              </a:ext>
            </a:extLst>
          </p:cNvPr>
          <p:cNvSpPr txBox="1"/>
          <p:nvPr/>
        </p:nvSpPr>
        <p:spPr>
          <a:xfrm>
            <a:off x="533948" y="2567226"/>
            <a:ext cx="2245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FF0000"/>
                </a:solidFill>
              </a:rPr>
              <a:t>AUSTRIA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Consumption</a:t>
            </a:r>
            <a:r>
              <a:rPr lang="it-IT" sz="1000" b="1" dirty="0">
                <a:solidFill>
                  <a:srgbClr val="FF0000"/>
                </a:solidFill>
              </a:rPr>
              <a:t>	66.274 GWh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Production 	 70.823 GWh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Installed</a:t>
            </a:r>
            <a:r>
              <a:rPr lang="it-IT" sz="1000" b="1" dirty="0">
                <a:solidFill>
                  <a:srgbClr val="FF0000"/>
                </a:solidFill>
              </a:rPr>
              <a:t> </a:t>
            </a:r>
            <a:r>
              <a:rPr lang="it-IT" sz="1000" b="1" dirty="0" err="1">
                <a:solidFill>
                  <a:srgbClr val="FF0000"/>
                </a:solidFill>
              </a:rPr>
              <a:t>Capacity</a:t>
            </a:r>
            <a:r>
              <a:rPr lang="it-IT" sz="1000" b="1" dirty="0">
                <a:solidFill>
                  <a:srgbClr val="FF0000"/>
                </a:solidFill>
              </a:rPr>
              <a:t> 25,4 GW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kWh/capita 	  7.521 kWh</a:t>
            </a:r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84D3601A-E359-43EE-8B3F-9298F3CAEA54}"/>
              </a:ext>
            </a:extLst>
          </p:cNvPr>
          <p:cNvCxnSpPr>
            <a:cxnSpLocks/>
          </p:cNvCxnSpPr>
          <p:nvPr/>
        </p:nvCxnSpPr>
        <p:spPr>
          <a:xfrm>
            <a:off x="3966759" y="1167459"/>
            <a:ext cx="1752328" cy="12035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1747226C-905E-4676-88E3-3EDE45E17014}"/>
              </a:ext>
            </a:extLst>
          </p:cNvPr>
          <p:cNvSpPr txBox="1"/>
          <p:nvPr/>
        </p:nvSpPr>
        <p:spPr>
          <a:xfrm>
            <a:off x="3928372" y="115934"/>
            <a:ext cx="2245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FF0000"/>
                </a:solidFill>
              </a:rPr>
              <a:t>ROMANIA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Consumption</a:t>
            </a:r>
            <a:r>
              <a:rPr lang="it-IT" sz="1000" b="1" dirty="0">
                <a:solidFill>
                  <a:srgbClr val="FF0000"/>
                </a:solidFill>
              </a:rPr>
              <a:t>	48.400 GWh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Production 	 63.784 GWh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Installed</a:t>
            </a:r>
            <a:r>
              <a:rPr lang="it-IT" sz="1000" b="1" dirty="0">
                <a:solidFill>
                  <a:srgbClr val="FF0000"/>
                </a:solidFill>
              </a:rPr>
              <a:t> </a:t>
            </a:r>
            <a:r>
              <a:rPr lang="it-IT" sz="1000" b="1" dirty="0" err="1">
                <a:solidFill>
                  <a:srgbClr val="FF0000"/>
                </a:solidFill>
              </a:rPr>
              <a:t>Capacity</a:t>
            </a:r>
            <a:r>
              <a:rPr lang="it-IT" sz="1000" b="1" dirty="0">
                <a:solidFill>
                  <a:srgbClr val="FF0000"/>
                </a:solidFill>
              </a:rPr>
              <a:t> 23,7 GW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kWh/capita 	  2.464 kWh</a:t>
            </a: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4FBE02B8-D00C-4076-8466-B6049E88B52B}"/>
              </a:ext>
            </a:extLst>
          </p:cNvPr>
          <p:cNvCxnSpPr>
            <a:cxnSpLocks/>
          </p:cNvCxnSpPr>
          <p:nvPr/>
        </p:nvCxnSpPr>
        <p:spPr>
          <a:xfrm>
            <a:off x="5407282" y="1473824"/>
            <a:ext cx="598419" cy="14059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C79E7A83-5092-4932-B8D3-1D039593C3D5}"/>
              </a:ext>
            </a:extLst>
          </p:cNvPr>
          <p:cNvSpPr txBox="1"/>
          <p:nvPr/>
        </p:nvSpPr>
        <p:spPr>
          <a:xfrm>
            <a:off x="5743317" y="118174"/>
            <a:ext cx="2245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0000"/>
                </a:solidFill>
              </a:rPr>
              <a:t>SERBIA (2012)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Consumption	35.000 GWh</a:t>
            </a:r>
            <a:endParaRPr lang="it-IT" sz="1000" b="1" dirty="0">
              <a:solidFill>
                <a:srgbClr val="FF0000"/>
              </a:solidFill>
            </a:endParaRPr>
          </a:p>
          <a:p>
            <a:r>
              <a:rPr lang="en-US" sz="1000" b="1" dirty="0">
                <a:solidFill>
                  <a:srgbClr val="FF0000"/>
                </a:solidFill>
              </a:rPr>
              <a:t>Production 	34.509 GWh</a:t>
            </a:r>
            <a:endParaRPr lang="it-IT" sz="1000" b="1" dirty="0">
              <a:solidFill>
                <a:srgbClr val="FF0000"/>
              </a:solidFill>
            </a:endParaRPr>
          </a:p>
          <a:p>
            <a:r>
              <a:rPr lang="en-US" sz="1000" b="1" dirty="0">
                <a:solidFill>
                  <a:srgbClr val="FF0000"/>
                </a:solidFill>
              </a:rPr>
              <a:t>Installed Capacity 7.142 MW</a:t>
            </a:r>
            <a:endParaRPr lang="it-IT" sz="1000" b="1" dirty="0">
              <a:solidFill>
                <a:srgbClr val="FF0000"/>
              </a:solidFill>
            </a:endParaRPr>
          </a:p>
          <a:p>
            <a:r>
              <a:rPr lang="en-US" sz="1000" b="1" dirty="0">
                <a:solidFill>
                  <a:srgbClr val="FF0000"/>
                </a:solidFill>
              </a:rPr>
              <a:t>kWh/capita 	 4.915 kWh</a:t>
            </a:r>
            <a:endParaRPr lang="it-IT" sz="1000" b="1" dirty="0">
              <a:solidFill>
                <a:srgbClr val="FF0000"/>
              </a:solidFill>
            </a:endParaRPr>
          </a:p>
        </p:txBody>
      </p: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FC5C04E0-C94F-4748-941B-E09BBD498740}"/>
              </a:ext>
            </a:extLst>
          </p:cNvPr>
          <p:cNvCxnSpPr>
            <a:cxnSpLocks/>
          </p:cNvCxnSpPr>
          <p:nvPr/>
        </p:nvCxnSpPr>
        <p:spPr>
          <a:xfrm flipH="1">
            <a:off x="6051846" y="1478579"/>
            <a:ext cx="246380" cy="18795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9184B4BC-B622-4379-9CAC-70AB49DAA6E8}"/>
              </a:ext>
            </a:extLst>
          </p:cNvPr>
          <p:cNvSpPr txBox="1"/>
          <p:nvPr/>
        </p:nvSpPr>
        <p:spPr>
          <a:xfrm>
            <a:off x="7513279" y="106007"/>
            <a:ext cx="2245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FF0000"/>
                </a:solidFill>
              </a:rPr>
              <a:t>UKRAINE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Consumption</a:t>
            </a:r>
            <a:r>
              <a:rPr lang="it-IT" sz="1000" b="1" dirty="0">
                <a:solidFill>
                  <a:srgbClr val="FF0000"/>
                </a:solidFill>
              </a:rPr>
              <a:t>	 118.000 GWh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Production 	 155.000 GWh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Installed</a:t>
            </a:r>
            <a:r>
              <a:rPr lang="it-IT" sz="1000" b="1" dirty="0">
                <a:solidFill>
                  <a:srgbClr val="FF0000"/>
                </a:solidFill>
              </a:rPr>
              <a:t> </a:t>
            </a:r>
            <a:r>
              <a:rPr lang="it-IT" sz="1000" b="1" dirty="0" err="1">
                <a:solidFill>
                  <a:srgbClr val="FF0000"/>
                </a:solidFill>
              </a:rPr>
              <a:t>Capacity</a:t>
            </a:r>
            <a:r>
              <a:rPr lang="it-IT" sz="1000" b="1" dirty="0">
                <a:solidFill>
                  <a:srgbClr val="FF0000"/>
                </a:solidFill>
              </a:rPr>
              <a:t> 51,8 GW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kWh/capita 	 2.781 kWh</a:t>
            </a:r>
          </a:p>
        </p:txBody>
      </p: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8DDA9CC1-32B6-4C51-8225-887BC76E2E3F}"/>
              </a:ext>
            </a:extLst>
          </p:cNvPr>
          <p:cNvCxnSpPr>
            <a:cxnSpLocks/>
          </p:cNvCxnSpPr>
          <p:nvPr/>
        </p:nvCxnSpPr>
        <p:spPr>
          <a:xfrm flipH="1">
            <a:off x="8038853" y="1430219"/>
            <a:ext cx="237478" cy="2763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50B758D5-75F1-4681-BBE2-81AB9F0F0FDA}"/>
              </a:ext>
            </a:extLst>
          </p:cNvPr>
          <p:cNvSpPr txBox="1"/>
          <p:nvPr/>
        </p:nvSpPr>
        <p:spPr>
          <a:xfrm>
            <a:off x="10072366" y="2861716"/>
            <a:ext cx="22372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FF0000"/>
                </a:solidFill>
              </a:rPr>
              <a:t>GEORGIA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Consumption</a:t>
            </a:r>
            <a:r>
              <a:rPr lang="it-IT" sz="1000" b="1" dirty="0">
                <a:solidFill>
                  <a:srgbClr val="FF0000"/>
                </a:solidFill>
              </a:rPr>
              <a:t>	 12.700 GWh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Production 	 11.056 GWh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Installed</a:t>
            </a:r>
            <a:r>
              <a:rPr lang="it-IT" sz="1000" b="1" dirty="0">
                <a:solidFill>
                  <a:srgbClr val="FF0000"/>
                </a:solidFill>
              </a:rPr>
              <a:t> </a:t>
            </a:r>
            <a:r>
              <a:rPr lang="it-IT" sz="1000" b="1" dirty="0" err="1">
                <a:solidFill>
                  <a:srgbClr val="FF0000"/>
                </a:solidFill>
              </a:rPr>
              <a:t>Capacity</a:t>
            </a:r>
            <a:r>
              <a:rPr lang="it-IT" sz="1000" b="1" dirty="0">
                <a:solidFill>
                  <a:srgbClr val="FF0000"/>
                </a:solidFill>
              </a:rPr>
              <a:t> 4,1 GW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kWh/capita 	3.416 kWh</a:t>
            </a:r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098A1CA6-782E-4184-A1E2-16CB6FC099C1}"/>
              </a:ext>
            </a:extLst>
          </p:cNvPr>
          <p:cNvCxnSpPr>
            <a:cxnSpLocks/>
          </p:cNvCxnSpPr>
          <p:nvPr/>
        </p:nvCxnSpPr>
        <p:spPr>
          <a:xfrm>
            <a:off x="11033034" y="3640301"/>
            <a:ext cx="130269" cy="2268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87823062-F06D-4E4D-A06E-C4F9F2AAC656}"/>
              </a:ext>
            </a:extLst>
          </p:cNvPr>
          <p:cNvSpPr txBox="1"/>
          <p:nvPr/>
        </p:nvSpPr>
        <p:spPr>
          <a:xfrm>
            <a:off x="10087820" y="228706"/>
            <a:ext cx="2245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FF0000"/>
                </a:solidFill>
              </a:rPr>
              <a:t>MONTENEGRO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Consumption</a:t>
            </a:r>
            <a:r>
              <a:rPr lang="it-IT" sz="1000" b="1" dirty="0">
                <a:solidFill>
                  <a:srgbClr val="FF0000"/>
                </a:solidFill>
              </a:rPr>
              <a:t>	 3.114 GWh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Production 	2.329 GWh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Installed</a:t>
            </a:r>
            <a:r>
              <a:rPr lang="it-IT" sz="1000" b="1" dirty="0">
                <a:solidFill>
                  <a:srgbClr val="FF0000"/>
                </a:solidFill>
              </a:rPr>
              <a:t> </a:t>
            </a:r>
            <a:r>
              <a:rPr lang="it-IT" sz="1000" b="1" dirty="0" err="1">
                <a:solidFill>
                  <a:srgbClr val="FF0000"/>
                </a:solidFill>
              </a:rPr>
              <a:t>Capacity</a:t>
            </a:r>
            <a:r>
              <a:rPr lang="it-IT" sz="1000" b="1" dirty="0">
                <a:solidFill>
                  <a:srgbClr val="FF0000"/>
                </a:solidFill>
              </a:rPr>
              <a:t> 0,97 GW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kWh/capita 	5.000 kWh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967E936B-F213-42F2-B0A2-D20847C74794}"/>
              </a:ext>
            </a:extLst>
          </p:cNvPr>
          <p:cNvSpPr txBox="1"/>
          <p:nvPr/>
        </p:nvSpPr>
        <p:spPr>
          <a:xfrm>
            <a:off x="10132213" y="1135245"/>
            <a:ext cx="2245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FF0000"/>
                </a:solidFill>
              </a:rPr>
              <a:t>KOSOVO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Consumption</a:t>
            </a:r>
            <a:r>
              <a:rPr lang="it-IT" sz="1000" b="1" dirty="0">
                <a:solidFill>
                  <a:srgbClr val="FF0000"/>
                </a:solidFill>
              </a:rPr>
              <a:t>	5.686 GWh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Production 	5.300 GWh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Installed</a:t>
            </a:r>
            <a:r>
              <a:rPr lang="it-IT" sz="1000" b="1" dirty="0">
                <a:solidFill>
                  <a:srgbClr val="FF0000"/>
                </a:solidFill>
              </a:rPr>
              <a:t> </a:t>
            </a:r>
            <a:r>
              <a:rPr lang="it-IT" sz="1000" b="1" dirty="0" err="1">
                <a:solidFill>
                  <a:srgbClr val="FF0000"/>
                </a:solidFill>
              </a:rPr>
              <a:t>Capacity</a:t>
            </a:r>
            <a:r>
              <a:rPr lang="it-IT" sz="1000" b="1" dirty="0">
                <a:solidFill>
                  <a:srgbClr val="FF0000"/>
                </a:solidFill>
              </a:rPr>
              <a:t> 1,4 GW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kWh/capita 	3.161 kWh</a:t>
            </a:r>
          </a:p>
        </p:txBody>
      </p: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B6616DA2-2299-4EC4-8E59-09BB7762A602}"/>
              </a:ext>
            </a:extLst>
          </p:cNvPr>
          <p:cNvCxnSpPr>
            <a:cxnSpLocks/>
          </p:cNvCxnSpPr>
          <p:nvPr/>
        </p:nvCxnSpPr>
        <p:spPr>
          <a:xfrm flipH="1">
            <a:off x="5672510" y="1199538"/>
            <a:ext cx="3796359" cy="25292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F03633E5-2093-4AEB-AFED-E3CEDD26884C}"/>
              </a:ext>
            </a:extLst>
          </p:cNvPr>
          <p:cNvSpPr txBox="1"/>
          <p:nvPr/>
        </p:nvSpPr>
        <p:spPr>
          <a:xfrm>
            <a:off x="524796" y="5240829"/>
            <a:ext cx="2245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FF0000"/>
                </a:solidFill>
              </a:rPr>
              <a:t>CROATIA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Consumption</a:t>
            </a:r>
            <a:r>
              <a:rPr lang="it-IT" sz="1000" b="1" dirty="0">
                <a:solidFill>
                  <a:srgbClr val="FF0000"/>
                </a:solidFill>
              </a:rPr>
              <a:t>	 18.197 GWh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Production 	 11.056 GWh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Installed</a:t>
            </a:r>
            <a:r>
              <a:rPr lang="it-IT" sz="1000" b="1" dirty="0">
                <a:solidFill>
                  <a:srgbClr val="FF0000"/>
                </a:solidFill>
              </a:rPr>
              <a:t> </a:t>
            </a:r>
            <a:r>
              <a:rPr lang="it-IT" sz="1000" b="1" dirty="0" err="1">
                <a:solidFill>
                  <a:srgbClr val="FF0000"/>
                </a:solidFill>
              </a:rPr>
              <a:t>Capacity</a:t>
            </a:r>
            <a:r>
              <a:rPr lang="it-IT" sz="1000" b="1" dirty="0">
                <a:solidFill>
                  <a:srgbClr val="FF0000"/>
                </a:solidFill>
              </a:rPr>
              <a:t> 47,8 GW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kWh/capita 	4.246 kWh</a:t>
            </a:r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0A4E7DB9-5E8F-4D50-BED9-5D49C52EBC70}"/>
              </a:ext>
            </a:extLst>
          </p:cNvPr>
          <p:cNvCxnSpPr>
            <a:cxnSpLocks/>
          </p:cNvCxnSpPr>
          <p:nvPr/>
        </p:nvCxnSpPr>
        <p:spPr>
          <a:xfrm flipV="1">
            <a:off x="2825719" y="3231235"/>
            <a:ext cx="2005321" cy="20139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40BA4652-FC1B-456B-BAA4-1B44DE8543CC}"/>
              </a:ext>
            </a:extLst>
          </p:cNvPr>
          <p:cNvSpPr txBox="1"/>
          <p:nvPr/>
        </p:nvSpPr>
        <p:spPr>
          <a:xfrm>
            <a:off x="2450457" y="6020671"/>
            <a:ext cx="2245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FF0000"/>
                </a:solidFill>
              </a:rPr>
              <a:t>BOSNIA AND HERZEGOVINA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Consumption</a:t>
            </a:r>
            <a:r>
              <a:rPr lang="it-IT" sz="1000" b="1" dirty="0">
                <a:solidFill>
                  <a:srgbClr val="FF0000"/>
                </a:solidFill>
              </a:rPr>
              <a:t>	 12.274 GWh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Production 	 14.627 GWh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Installed</a:t>
            </a:r>
            <a:r>
              <a:rPr lang="it-IT" sz="1000" b="1" dirty="0">
                <a:solidFill>
                  <a:srgbClr val="FF0000"/>
                </a:solidFill>
              </a:rPr>
              <a:t> </a:t>
            </a:r>
            <a:r>
              <a:rPr lang="it-IT" sz="1000" b="1" dirty="0" err="1">
                <a:solidFill>
                  <a:srgbClr val="FF0000"/>
                </a:solidFill>
              </a:rPr>
              <a:t>Capacity</a:t>
            </a:r>
            <a:r>
              <a:rPr lang="it-IT" sz="1000" b="1" dirty="0">
                <a:solidFill>
                  <a:srgbClr val="FF0000"/>
                </a:solidFill>
              </a:rPr>
              <a:t> 4,2 GW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kWh/capita 	3.495 kWh</a:t>
            </a:r>
          </a:p>
        </p:txBody>
      </p: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1B1EBCE1-238C-409D-87F9-91A54A52051D}"/>
              </a:ext>
            </a:extLst>
          </p:cNvPr>
          <p:cNvCxnSpPr>
            <a:cxnSpLocks/>
          </p:cNvCxnSpPr>
          <p:nvPr/>
        </p:nvCxnSpPr>
        <p:spPr>
          <a:xfrm flipV="1">
            <a:off x="3581526" y="3493397"/>
            <a:ext cx="1691514" cy="21598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AC9E8288-2070-4F7F-8977-CB4B9B8B62CA}"/>
              </a:ext>
            </a:extLst>
          </p:cNvPr>
          <p:cNvSpPr txBox="1"/>
          <p:nvPr/>
        </p:nvSpPr>
        <p:spPr>
          <a:xfrm>
            <a:off x="4768216" y="6002364"/>
            <a:ext cx="2245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FF0000"/>
                </a:solidFill>
              </a:rPr>
              <a:t>GREECE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Consumption</a:t>
            </a:r>
            <a:r>
              <a:rPr lang="it-IT" sz="1000" b="1" dirty="0">
                <a:solidFill>
                  <a:srgbClr val="FF0000"/>
                </a:solidFill>
              </a:rPr>
              <a:t>	 57.500 GWh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Production 	 45.878 GWh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Installed</a:t>
            </a:r>
            <a:r>
              <a:rPr lang="it-IT" sz="1000" b="1" dirty="0">
                <a:solidFill>
                  <a:srgbClr val="FF0000"/>
                </a:solidFill>
              </a:rPr>
              <a:t> </a:t>
            </a:r>
            <a:r>
              <a:rPr lang="it-IT" sz="1000" b="1" dirty="0" err="1">
                <a:solidFill>
                  <a:srgbClr val="FF0000"/>
                </a:solidFill>
              </a:rPr>
              <a:t>Capacity</a:t>
            </a:r>
            <a:r>
              <a:rPr lang="it-IT" sz="1000" b="1" dirty="0">
                <a:solidFill>
                  <a:srgbClr val="FF0000"/>
                </a:solidFill>
              </a:rPr>
              <a:t> 16,5 GW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kWh/capita 	 5.316 kWh</a:t>
            </a:r>
          </a:p>
        </p:txBody>
      </p: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91175193-288E-4301-A9C2-E6A9143D554C}"/>
              </a:ext>
            </a:extLst>
          </p:cNvPr>
          <p:cNvCxnSpPr>
            <a:cxnSpLocks/>
          </p:cNvCxnSpPr>
          <p:nvPr/>
        </p:nvCxnSpPr>
        <p:spPr>
          <a:xfrm flipV="1">
            <a:off x="5877539" y="4899037"/>
            <a:ext cx="393269" cy="6876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3536A270-196B-4366-8BF1-59046A4D67BA}"/>
              </a:ext>
            </a:extLst>
          </p:cNvPr>
          <p:cNvCxnSpPr>
            <a:cxnSpLocks/>
          </p:cNvCxnSpPr>
          <p:nvPr/>
        </p:nvCxnSpPr>
        <p:spPr>
          <a:xfrm flipH="1">
            <a:off x="6045445" y="1686173"/>
            <a:ext cx="3629627" cy="21575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82996243-A077-4916-A6DB-D517D95267B9}"/>
              </a:ext>
            </a:extLst>
          </p:cNvPr>
          <p:cNvSpPr txBox="1"/>
          <p:nvPr/>
        </p:nvSpPr>
        <p:spPr>
          <a:xfrm>
            <a:off x="10072366" y="1978902"/>
            <a:ext cx="18823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0000"/>
                </a:solidFill>
              </a:rPr>
              <a:t>NORTH MACEDONIA (2012)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Consumption</a:t>
            </a:r>
            <a:r>
              <a:rPr lang="it-IT" sz="1000" b="1" dirty="0">
                <a:solidFill>
                  <a:srgbClr val="FF0000"/>
                </a:solidFill>
              </a:rPr>
              <a:t>	8.488 GWh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Production 	5.925 GWh</a:t>
            </a:r>
            <a:endParaRPr lang="it-IT" sz="1000" b="1" dirty="0">
              <a:solidFill>
                <a:srgbClr val="FF0000"/>
              </a:solidFill>
            </a:endParaRPr>
          </a:p>
          <a:p>
            <a:r>
              <a:rPr lang="en-US" sz="1000" b="1" dirty="0">
                <a:solidFill>
                  <a:srgbClr val="FF0000"/>
                </a:solidFill>
              </a:rPr>
              <a:t>Installed Capacity 1.940 MW</a:t>
            </a:r>
            <a:endParaRPr lang="it-IT" sz="1000" b="1" dirty="0">
              <a:solidFill>
                <a:srgbClr val="FF0000"/>
              </a:solidFill>
            </a:endParaRPr>
          </a:p>
          <a:p>
            <a:r>
              <a:rPr lang="it-IT" sz="1000" b="1" dirty="0">
                <a:solidFill>
                  <a:srgbClr val="FF0000"/>
                </a:solidFill>
              </a:rPr>
              <a:t>kWh/capita 	4.112 kWh</a:t>
            </a:r>
          </a:p>
        </p:txBody>
      </p: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6EC89AB8-38B7-4D72-BB18-2774CE714562}"/>
              </a:ext>
            </a:extLst>
          </p:cNvPr>
          <p:cNvCxnSpPr>
            <a:cxnSpLocks/>
          </p:cNvCxnSpPr>
          <p:nvPr/>
        </p:nvCxnSpPr>
        <p:spPr>
          <a:xfrm flipH="1">
            <a:off x="6337082" y="2523750"/>
            <a:ext cx="3174041" cy="1551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A9A415EE-AC6C-4D49-9AF2-38C6B2C305AE}"/>
              </a:ext>
            </a:extLst>
          </p:cNvPr>
          <p:cNvSpPr txBox="1"/>
          <p:nvPr/>
        </p:nvSpPr>
        <p:spPr>
          <a:xfrm>
            <a:off x="9217493" y="6018869"/>
            <a:ext cx="22372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FF0000"/>
                </a:solidFill>
              </a:rPr>
              <a:t>TURKEY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Consumption</a:t>
            </a:r>
            <a:r>
              <a:rPr lang="it-IT" sz="1000" b="1" dirty="0">
                <a:solidFill>
                  <a:srgbClr val="FF0000"/>
                </a:solidFill>
              </a:rPr>
              <a:t>	 296.702 GWh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Production 	 297.278 GWh</a:t>
            </a:r>
          </a:p>
          <a:p>
            <a:r>
              <a:rPr lang="it-IT" sz="1000" b="1" dirty="0" err="1">
                <a:solidFill>
                  <a:srgbClr val="FF0000"/>
                </a:solidFill>
              </a:rPr>
              <a:t>Installed</a:t>
            </a:r>
            <a:r>
              <a:rPr lang="it-IT" sz="1000" b="1" dirty="0">
                <a:solidFill>
                  <a:srgbClr val="FF0000"/>
                </a:solidFill>
              </a:rPr>
              <a:t> </a:t>
            </a:r>
            <a:r>
              <a:rPr lang="it-IT" sz="1000" b="1" dirty="0" err="1">
                <a:solidFill>
                  <a:srgbClr val="FF0000"/>
                </a:solidFill>
              </a:rPr>
              <a:t>Capacity</a:t>
            </a:r>
            <a:r>
              <a:rPr lang="it-IT" sz="1000" b="1" dirty="0">
                <a:solidFill>
                  <a:srgbClr val="FF0000"/>
                </a:solidFill>
              </a:rPr>
              <a:t> 85,2GW</a:t>
            </a:r>
          </a:p>
          <a:p>
            <a:r>
              <a:rPr lang="it-IT" sz="1000" b="1" dirty="0">
                <a:solidFill>
                  <a:srgbClr val="FF0000"/>
                </a:solidFill>
              </a:rPr>
              <a:t>kWh/capita 	3.671 kWh</a:t>
            </a:r>
          </a:p>
        </p:txBody>
      </p: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1DFAAF0A-F716-4654-A47A-FEAD1526D361}"/>
              </a:ext>
            </a:extLst>
          </p:cNvPr>
          <p:cNvCxnSpPr>
            <a:cxnSpLocks/>
          </p:cNvCxnSpPr>
          <p:nvPr/>
        </p:nvCxnSpPr>
        <p:spPr>
          <a:xfrm flipH="1" flipV="1">
            <a:off x="9485307" y="4904740"/>
            <a:ext cx="232995" cy="6819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Slovacchia â Bandiera">
            <a:extLst>
              <a:ext uri="{FF2B5EF4-FFF2-40B4-BE49-F238E27FC236}">
                <a16:creationId xmlns:a16="http://schemas.microsoft.com/office/drawing/2014/main" id="{CBCA9396-7045-4B8D-B681-CDC1ED930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207" y="1049661"/>
            <a:ext cx="522694" cy="34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pubblica Ceca â Bandiera">
            <a:extLst>
              <a:ext uri="{FF2B5EF4-FFF2-40B4-BE49-F238E27FC236}">
                <a16:creationId xmlns:a16="http://schemas.microsoft.com/office/drawing/2014/main" id="{63555683-ED11-4F35-918C-33947E150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589" y="2046988"/>
            <a:ext cx="507831" cy="33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lagge Ãsterreichs">
            <a:extLst>
              <a:ext uri="{FF2B5EF4-FFF2-40B4-BE49-F238E27FC236}">
                <a16:creationId xmlns:a16="http://schemas.microsoft.com/office/drawing/2014/main" id="{F2A42889-435E-4B01-8F93-583AE2D8F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828" y="2813833"/>
            <a:ext cx="543529" cy="3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lovenia â Bandiera">
            <a:extLst>
              <a:ext uri="{FF2B5EF4-FFF2-40B4-BE49-F238E27FC236}">
                <a16:creationId xmlns:a16="http://schemas.microsoft.com/office/drawing/2014/main" id="{593C5034-E947-483D-B409-8A0CCE85D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407" y="3652843"/>
            <a:ext cx="624871" cy="31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talia â Bandiera">
            <a:extLst>
              <a:ext uri="{FF2B5EF4-FFF2-40B4-BE49-F238E27FC236}">
                <a16:creationId xmlns:a16="http://schemas.microsoft.com/office/drawing/2014/main" id="{59F0788E-3F17-4EF2-8573-B331742FB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24" y="4490564"/>
            <a:ext cx="545595" cy="3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roazia â Bandiera">
            <a:extLst>
              <a:ext uri="{FF2B5EF4-FFF2-40B4-BE49-F238E27FC236}">
                <a16:creationId xmlns:a16="http://schemas.microsoft.com/office/drawing/2014/main" id="{36BC7308-7955-402E-BA3A-7BB9B38A4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55" y="5288626"/>
            <a:ext cx="596186" cy="29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Flag of Bosnia and Herzegovina">
            <a:extLst>
              <a:ext uri="{FF2B5EF4-FFF2-40B4-BE49-F238E27FC236}">
                <a16:creationId xmlns:a16="http://schemas.microsoft.com/office/drawing/2014/main" id="{D0F0C155-D876-4C59-8572-91CFF9AD9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10" y="5695816"/>
            <a:ext cx="686769" cy="34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Grecia â Bandiera">
            <a:extLst>
              <a:ext uri="{FF2B5EF4-FFF2-40B4-BE49-F238E27FC236}">
                <a16:creationId xmlns:a16="http://schemas.microsoft.com/office/drawing/2014/main" id="{461B56DB-37EC-4C1F-9507-9D39C76CD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19" y="5688178"/>
            <a:ext cx="531073" cy="35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Turchia â Bandiera">
            <a:extLst>
              <a:ext uri="{FF2B5EF4-FFF2-40B4-BE49-F238E27FC236}">
                <a16:creationId xmlns:a16="http://schemas.microsoft.com/office/drawing/2014/main" id="{BD11462C-9F8C-4B73-BE01-AF32E44FE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220" y="5774376"/>
            <a:ext cx="531073" cy="35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Georgia â Bandiera">
            <a:extLst>
              <a:ext uri="{FF2B5EF4-FFF2-40B4-BE49-F238E27FC236}">
                <a16:creationId xmlns:a16="http://schemas.microsoft.com/office/drawing/2014/main" id="{452E21B0-921C-457F-A1B6-0397F5185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804" y="3012190"/>
            <a:ext cx="494158" cy="32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Macedonia del Nord â Bandiera">
            <a:extLst>
              <a:ext uri="{FF2B5EF4-FFF2-40B4-BE49-F238E27FC236}">
                <a16:creationId xmlns:a16="http://schemas.microsoft.com/office/drawing/2014/main" id="{74E0FA67-CD78-4DA3-B850-021E28B1A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218" y="2304937"/>
            <a:ext cx="528744" cy="26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Repubblica del Kosovo â Bandiera">
            <a:extLst>
              <a:ext uri="{FF2B5EF4-FFF2-40B4-BE49-F238E27FC236}">
                <a16:creationId xmlns:a16="http://schemas.microsoft.com/office/drawing/2014/main" id="{CFD69AD4-A05C-4463-896D-73FA7EAE6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667" y="1558439"/>
            <a:ext cx="474108" cy="33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Ungheria â Bandiera">
            <a:extLst>
              <a:ext uri="{FF2B5EF4-FFF2-40B4-BE49-F238E27FC236}">
                <a16:creationId xmlns:a16="http://schemas.microsoft.com/office/drawing/2014/main" id="{18C63E46-EFF7-4BE2-8A2B-B83FF9511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37" y="1098003"/>
            <a:ext cx="611819" cy="30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Romania â Bandiera">
            <a:extLst>
              <a:ext uri="{FF2B5EF4-FFF2-40B4-BE49-F238E27FC236}">
                <a16:creationId xmlns:a16="http://schemas.microsoft.com/office/drawing/2014/main" id="{247A4262-A6D9-4B67-BF3A-C817B9F34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75" y="1076500"/>
            <a:ext cx="496850" cy="3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Serbia â Bandiera">
            <a:extLst>
              <a:ext uri="{FF2B5EF4-FFF2-40B4-BE49-F238E27FC236}">
                <a16:creationId xmlns:a16="http://schemas.microsoft.com/office/drawing/2014/main" id="{C59AF96F-759E-4EAD-AE89-903E1F532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71" y="1083569"/>
            <a:ext cx="488201" cy="3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Ucraina â Bandiera">
            <a:extLst>
              <a:ext uri="{FF2B5EF4-FFF2-40B4-BE49-F238E27FC236}">
                <a16:creationId xmlns:a16="http://schemas.microsoft.com/office/drawing/2014/main" id="{F6B3E225-38BA-4339-AFC3-96512726B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641" y="1047457"/>
            <a:ext cx="488201" cy="32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Montenegro â Bandiera">
            <a:extLst>
              <a:ext uri="{FF2B5EF4-FFF2-40B4-BE49-F238E27FC236}">
                <a16:creationId xmlns:a16="http://schemas.microsoft.com/office/drawing/2014/main" id="{737F7BFB-7C61-456E-9782-DF29660EC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01" y="983930"/>
            <a:ext cx="604474" cy="30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Segnaposto piè di pagina 2050">
            <a:extLst>
              <a:ext uri="{FF2B5EF4-FFF2-40B4-BE49-F238E27FC236}">
                <a16:creationId xmlns:a16="http://schemas.microsoft.com/office/drawing/2014/main" id="{9C1C9354-D616-493C-91B1-204A1DCF9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2" name="Segnaposto piè di pagina 6">
            <a:extLst>
              <a:ext uri="{FF2B5EF4-FFF2-40B4-BE49-F238E27FC236}">
                <a16:creationId xmlns:a16="http://schemas.microsoft.com/office/drawing/2014/main" id="{7CECBB9B-0BBF-4C15-825F-7A5DB413BD6B}"/>
              </a:ext>
            </a:extLst>
          </p:cNvPr>
          <p:cNvSpPr txBox="1">
            <a:spLocks/>
          </p:cNvSpPr>
          <p:nvPr/>
        </p:nvSpPr>
        <p:spPr>
          <a:xfrm>
            <a:off x="-379296" y="6435330"/>
            <a:ext cx="3215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tx1"/>
                </a:solidFill>
              </a:rPr>
              <a:t>2019 </a:t>
            </a:r>
            <a:r>
              <a:rPr lang="it-IT" dirty="0" err="1">
                <a:solidFill>
                  <a:schemeClr val="tx1"/>
                </a:solidFill>
              </a:rPr>
              <a:t>Questionnaire</a:t>
            </a:r>
            <a:r>
              <a:rPr lang="it-IT" dirty="0">
                <a:solidFill>
                  <a:schemeClr val="tx1"/>
                </a:solidFill>
              </a:rPr>
              <a:t> Preliminary </a:t>
            </a:r>
            <a:r>
              <a:rPr lang="it-IT" dirty="0" err="1">
                <a:solidFill>
                  <a:schemeClr val="tx1"/>
                </a:solidFill>
              </a:rPr>
              <a:t>Results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3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3E95CC-6072-6412-AF10-429A5482C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15" y="160986"/>
            <a:ext cx="11498257" cy="6130343"/>
          </a:xfrm>
        </p:spPr>
        <p:txBody>
          <a:bodyPr>
            <a:normAutofit/>
          </a:bodyPr>
          <a:lstStyle/>
          <a:p>
            <a:pPr algn="ctr"/>
            <a:r>
              <a:rPr lang="it-IT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HISTORY OF SEERC </a:t>
            </a:r>
            <a:endParaRPr lang="it-IT" sz="2400" dirty="0">
              <a:solidFill>
                <a:srgbClr val="0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it-IT" sz="2600" dirty="0">
              <a:solidFill>
                <a:srgbClr val="0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 fontAlgn="t">
              <a:spcBef>
                <a:spcPts val="900"/>
              </a:spcBef>
              <a:spcAft>
                <a:spcPts val="900"/>
              </a:spcAft>
            </a:pPr>
            <a:r>
              <a:rPr lang="en-US" sz="26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 South East European Region of CIGRE (SEERC) is the fourth World Region of </a:t>
            </a:r>
            <a:r>
              <a:rPr lang="en-US" sz="2600" b="1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Cigre</a:t>
            </a:r>
            <a:r>
              <a:rPr lang="en-US" sz="26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and was established on </a:t>
            </a:r>
            <a:r>
              <a:rPr lang="en-US" sz="2600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13 May 2013 </a:t>
            </a:r>
            <a:r>
              <a:rPr lang="en-US" sz="26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 the small Adriatic town </a:t>
            </a:r>
            <a:r>
              <a:rPr lang="en-US" sz="2600" b="1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Miločer</a:t>
            </a:r>
            <a:r>
              <a:rPr lang="en-US" sz="26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in Montenegro (</a:t>
            </a:r>
            <a:r>
              <a:rPr lang="en-US" sz="2600" b="1" i="1" dirty="0">
                <a:solidFill>
                  <a:srgbClr val="00AFEF"/>
                </a:solidFill>
                <a:effectLst/>
                <a:ea typeface="Times New Roman" panose="02020603050405020304" pitchFamily="18" charset="0"/>
              </a:rPr>
              <a:t>Bosnia-Herzegovina, Croatia, Italy, Macedonia, Montenegro, Romania, Serbia, Slovenia and Ukraine</a:t>
            </a:r>
            <a:r>
              <a:rPr lang="en-US" sz="26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).</a:t>
            </a:r>
            <a:endParaRPr lang="it-IT" sz="2600" dirty="0">
              <a:effectLst/>
              <a:ea typeface="Times New Roman" panose="02020603050405020304" pitchFamily="18" charset="0"/>
            </a:endParaRPr>
          </a:p>
          <a:p>
            <a:pPr algn="just" fontAlgn="t">
              <a:spcBef>
                <a:spcPts val="900"/>
              </a:spcBef>
              <a:spcAft>
                <a:spcPts val="900"/>
              </a:spcAft>
            </a:pPr>
            <a:r>
              <a:rPr lang="en-US" sz="26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Start of operation was happened in Rome, Italy, on </a:t>
            </a:r>
            <a:r>
              <a:rPr lang="en-US" sz="2600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27 January 2014,</a:t>
            </a:r>
            <a:r>
              <a:rPr lang="en-US" sz="26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at the University of Rome (La Sapienza). Main actions agreed in Rome were decision for preparation of SEERC Position paper and a Questionnaire on technical data and interests for cooperation and framework of Technical work</a:t>
            </a:r>
            <a:endParaRPr lang="it-IT" sz="2600" dirty="0">
              <a:effectLst/>
              <a:ea typeface="Times New Roman" panose="02020603050405020304" pitchFamily="18" charset="0"/>
            </a:endParaRPr>
          </a:p>
          <a:p>
            <a:pPr algn="just" fontAlgn="t">
              <a:spcBef>
                <a:spcPts val="900"/>
              </a:spcBef>
              <a:spcAft>
                <a:spcPts val="900"/>
              </a:spcAft>
            </a:pPr>
            <a:r>
              <a:rPr lang="en-US" sz="2600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Seventh</a:t>
            </a:r>
            <a:r>
              <a:rPr lang="en-US" sz="26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Management Board meeting was on </a:t>
            </a:r>
            <a:r>
              <a:rPr lang="en-US" sz="2600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30 August 2018</a:t>
            </a:r>
            <a:r>
              <a:rPr lang="en-US" sz="26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in Paris, France. At that time the chair of TAC </a:t>
            </a:r>
            <a:r>
              <a:rPr lang="en-US" sz="26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was</a:t>
            </a:r>
            <a:r>
              <a:rPr lang="en-US" sz="26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Wolfgang </a:t>
            </a:r>
            <a:r>
              <a:rPr lang="en-US" sz="2600" b="1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Hribernik</a:t>
            </a:r>
            <a:r>
              <a:rPr lang="en-US" sz="26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 with</a:t>
            </a:r>
            <a:r>
              <a:rPr lang="en-US" sz="26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Klemens</a:t>
            </a:r>
            <a:r>
              <a:rPr lang="en-US" sz="26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Reich (Austria) who announced that next SEERC conference will be on 16-17 June 2020 in Vienna and then postponed up </a:t>
            </a:r>
            <a:r>
              <a:rPr lang="en-US" sz="2600" b="1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tO</a:t>
            </a:r>
            <a:r>
              <a:rPr lang="en-US" sz="26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600" b="1" i="1" dirty="0">
                <a:solidFill>
                  <a:srgbClr val="FF0000"/>
                </a:solidFill>
              </a:rPr>
              <a:t>JUNE 2022</a:t>
            </a:r>
            <a:endParaRPr lang="it-IT" sz="2600" b="1" i="1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ED17C72-3BFB-387B-C6DF-12A25D61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933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3E95CC-6072-6412-AF10-429A5482C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793" y="222995"/>
            <a:ext cx="10058400" cy="55403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SEERC </a:t>
            </a:r>
            <a:r>
              <a:rPr lang="en-US" sz="2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CONFERENCES</a:t>
            </a:r>
            <a:endParaRPr lang="it-IT" sz="2600" dirty="0">
              <a:solidFill>
                <a:srgbClr val="0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r>
              <a:rPr lang="en-US" sz="3000" b="1" i="1" dirty="0">
                <a:solidFill>
                  <a:srgbClr val="000000"/>
                </a:solidFill>
              </a:rPr>
              <a:t>FIRST SEERC CONFERENCE was on 7-8 June 2016 in the North Adriatic town Portoroz, Slovenia. Conference dealt with four topics: </a:t>
            </a:r>
            <a:endParaRPr lang="it-IT" sz="3000" b="1" i="1" dirty="0">
              <a:solidFill>
                <a:srgbClr val="000000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30"/>
              </a:spcAft>
            </a:pPr>
            <a:r>
              <a:rPr lang="en-US" sz="3000" b="1" i="1" dirty="0">
                <a:solidFill>
                  <a:srgbClr val="000000"/>
                </a:solidFill>
              </a:rPr>
              <a:t>1. Energy and </a:t>
            </a:r>
            <a:r>
              <a:rPr lang="en-US" sz="3000" b="1" i="1" dirty="0">
                <a:solidFill>
                  <a:srgbClr val="FF0000"/>
                </a:solidFill>
              </a:rPr>
              <a:t>Environmental Policy </a:t>
            </a:r>
            <a:r>
              <a:rPr lang="en-US" sz="3000" b="1" i="1" dirty="0">
                <a:solidFill>
                  <a:srgbClr val="000000"/>
                </a:solidFill>
              </a:rPr>
              <a:t>in the Region, </a:t>
            </a:r>
            <a:endParaRPr lang="it-IT" sz="3000" b="1" i="1" dirty="0">
              <a:solidFill>
                <a:srgbClr val="000000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30"/>
              </a:spcAft>
            </a:pPr>
            <a:r>
              <a:rPr lang="en-US" sz="3000" b="1" i="1" dirty="0">
                <a:solidFill>
                  <a:srgbClr val="000000"/>
                </a:solidFill>
              </a:rPr>
              <a:t>2. </a:t>
            </a:r>
            <a:r>
              <a:rPr lang="en-US" sz="3000" b="1" i="1" dirty="0">
                <a:solidFill>
                  <a:srgbClr val="FF0000"/>
                </a:solidFill>
              </a:rPr>
              <a:t>Submarine Cables Issues </a:t>
            </a:r>
            <a:r>
              <a:rPr lang="en-US" sz="3000" b="1" i="1" dirty="0">
                <a:solidFill>
                  <a:srgbClr val="000000"/>
                </a:solidFill>
              </a:rPr>
              <a:t>in the Region, </a:t>
            </a:r>
            <a:endParaRPr lang="it-IT" sz="3000" b="1" i="1" dirty="0">
              <a:solidFill>
                <a:srgbClr val="000000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30"/>
              </a:spcAft>
            </a:pPr>
            <a:r>
              <a:rPr lang="en-US" sz="3000" b="1" i="1" dirty="0">
                <a:solidFill>
                  <a:srgbClr val="000000"/>
                </a:solidFill>
              </a:rPr>
              <a:t>3. Regional Energy Market Aspects, and </a:t>
            </a:r>
            <a:endParaRPr lang="it-IT" sz="3000" b="1" i="1" dirty="0">
              <a:solidFill>
                <a:srgbClr val="000000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3000" b="1" i="1" dirty="0">
                <a:solidFill>
                  <a:srgbClr val="000000"/>
                </a:solidFill>
              </a:rPr>
              <a:t>4. Innovation in Electric Power Infrastructure of the Region.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3000" b="1" i="1" dirty="0">
              <a:solidFill>
                <a:srgbClr val="000000"/>
              </a:solidFill>
            </a:endParaRPr>
          </a:p>
          <a:p>
            <a:r>
              <a:rPr lang="en-US" sz="3000" b="1" i="1" dirty="0">
                <a:solidFill>
                  <a:srgbClr val="000000"/>
                </a:solidFill>
              </a:rPr>
              <a:t>SECOND SEERC CONFERENCE was on 12-13 June 2018 in Kyiv, Ukraine. Conference dealt with three topics: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3000" b="1" i="1" dirty="0">
                <a:solidFill>
                  <a:srgbClr val="000000"/>
                </a:solidFill>
              </a:rPr>
              <a:t>1. Regional Aspects of Electricity </a:t>
            </a:r>
            <a:r>
              <a:rPr lang="en-US" sz="3000" b="1" i="1" dirty="0">
                <a:solidFill>
                  <a:srgbClr val="FF0000"/>
                </a:solidFill>
              </a:rPr>
              <a:t>Market Development </a:t>
            </a:r>
            <a:r>
              <a:rPr lang="en-US" sz="3000" b="1" i="1" dirty="0">
                <a:solidFill>
                  <a:srgbClr val="000000"/>
                </a:solidFill>
              </a:rPr>
              <a:t>,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3000" b="1" i="1" dirty="0">
                <a:solidFill>
                  <a:srgbClr val="000000"/>
                </a:solidFill>
              </a:rPr>
              <a:t>2. </a:t>
            </a:r>
            <a:r>
              <a:rPr lang="en-US" sz="3000" b="1" i="1" dirty="0">
                <a:solidFill>
                  <a:srgbClr val="FF0000"/>
                </a:solidFill>
              </a:rPr>
              <a:t>Resilience Issues of Electric Power systems in Region, and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3000" b="1" i="1" dirty="0">
                <a:solidFill>
                  <a:srgbClr val="FF0000"/>
                </a:solidFill>
              </a:rPr>
              <a:t>3. Innovation in Electric </a:t>
            </a:r>
            <a:r>
              <a:rPr lang="en-US" sz="3000" b="1" i="1" dirty="0">
                <a:solidFill>
                  <a:srgbClr val="000000"/>
                </a:solidFill>
              </a:rPr>
              <a:t>Power Infrastructure of the Region.</a:t>
            </a:r>
          </a:p>
          <a:p>
            <a:endParaRPr lang="it-IT" sz="2600" b="1" i="1" dirty="0">
              <a:solidFill>
                <a:srgbClr val="000000"/>
              </a:solidFill>
            </a:endParaRPr>
          </a:p>
          <a:p>
            <a:endParaRPr lang="it-IT" sz="2600" b="1" i="1" dirty="0">
              <a:solidFill>
                <a:srgbClr val="000000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ED17C72-3BFB-387B-C6DF-12A25D61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5808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AC8F329-6BAD-CD71-A6C2-F673C81C7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9025" y="619285"/>
            <a:ext cx="8409905" cy="5601992"/>
          </a:xfrm>
        </p:spPr>
      </p:pic>
    </p:spTree>
    <p:extLst>
      <p:ext uri="{BB962C8B-B14F-4D97-AF65-F5344CB8AC3E}">
        <p14:creationId xmlns:p14="http://schemas.microsoft.com/office/powerpoint/2010/main" val="71828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81D3417-35FF-BB1E-46C4-992733A05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427"/>
            <a:ext cx="8415580" cy="641837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3E95CC-6072-6412-AF10-429A5482C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111" y="215653"/>
            <a:ext cx="10058400" cy="554030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</a:pPr>
            <a:r>
              <a:rPr lang="it-IT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</a:rPr>
              <a:t>3th SEERC CONFERENCE - Vienna (Austria) – </a:t>
            </a:r>
          </a:p>
          <a:p>
            <a:endParaRPr lang="it-IT" sz="2600" b="1" i="1" dirty="0">
              <a:solidFill>
                <a:srgbClr val="000000"/>
              </a:solidFill>
            </a:endParaRPr>
          </a:p>
          <a:p>
            <a:endParaRPr lang="it-IT" sz="2600" b="1" i="1" dirty="0">
              <a:solidFill>
                <a:srgbClr val="000000"/>
              </a:solidFill>
            </a:endParaRPr>
          </a:p>
          <a:p>
            <a:r>
              <a:rPr lang="en-US" sz="2600" b="1" i="1" dirty="0">
                <a:solidFill>
                  <a:srgbClr val="000000"/>
                </a:solidFill>
              </a:rPr>
              <a:t> </a:t>
            </a:r>
            <a:endParaRPr lang="it-IT" sz="2600" b="1" i="1" dirty="0">
              <a:solidFill>
                <a:srgbClr val="000000"/>
              </a:solidFill>
            </a:endParaRP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ED17C72-3BFB-387B-C6DF-12A25D61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07C1B26-EC13-93BE-E88F-D6981F25012A}"/>
              </a:ext>
            </a:extLst>
          </p:cNvPr>
          <p:cNvSpPr/>
          <p:nvPr/>
        </p:nvSpPr>
        <p:spPr>
          <a:xfrm>
            <a:off x="8322590" y="658678"/>
            <a:ext cx="3869410" cy="6166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seerc vienna 2022">
            <a:extLst>
              <a:ext uri="{FF2B5EF4-FFF2-40B4-BE49-F238E27FC236}">
                <a16:creationId xmlns:a16="http://schemas.microsoft.com/office/drawing/2014/main" id="{18025D25-F342-8DAE-617C-B9955A76D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478" y="2262753"/>
            <a:ext cx="3615633" cy="210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435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3E95CC-6072-6412-AF10-429A5482C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111" y="215653"/>
            <a:ext cx="10058400" cy="554030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</a:pPr>
            <a:r>
              <a:rPr lang="it-IT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</a:rPr>
              <a:t>3th SEERC CONFERENCE - Vienna (Austria).</a:t>
            </a:r>
          </a:p>
          <a:p>
            <a:endParaRPr lang="it-IT" sz="2600" b="1" i="1" dirty="0">
              <a:solidFill>
                <a:srgbClr val="000000"/>
              </a:solidFill>
            </a:endParaRPr>
          </a:p>
          <a:p>
            <a:endParaRPr lang="it-IT" sz="2600" b="1" i="1" dirty="0">
              <a:solidFill>
                <a:srgbClr val="000000"/>
              </a:solidFill>
            </a:endParaRPr>
          </a:p>
          <a:p>
            <a:r>
              <a:rPr lang="en-US" sz="2600" b="1" i="1" dirty="0">
                <a:solidFill>
                  <a:srgbClr val="000000"/>
                </a:solidFill>
              </a:rPr>
              <a:t> </a:t>
            </a:r>
            <a:endParaRPr lang="it-IT" sz="2600" b="1" i="1" dirty="0">
              <a:solidFill>
                <a:srgbClr val="000000"/>
              </a:solidFill>
            </a:endParaRP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ED17C72-3BFB-387B-C6DF-12A25D61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11796B58-39DA-D826-0CC6-230B982B3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935" y="597535"/>
            <a:ext cx="6120130" cy="5662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336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3E95CC-6072-6412-AF10-429A5482C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111" y="215653"/>
            <a:ext cx="10058400" cy="554030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</a:pPr>
            <a:r>
              <a:rPr lang="it-IT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</a:rPr>
              <a:t>3th SEERC CONFERENCE - Vienna (Austria).</a:t>
            </a:r>
          </a:p>
          <a:p>
            <a:endParaRPr lang="it-IT" sz="2600" b="1" i="1" dirty="0">
              <a:solidFill>
                <a:srgbClr val="000000"/>
              </a:solidFill>
            </a:endParaRPr>
          </a:p>
          <a:p>
            <a:endParaRPr lang="it-IT" sz="2600" b="1" i="1" dirty="0">
              <a:solidFill>
                <a:srgbClr val="000000"/>
              </a:solidFill>
            </a:endParaRPr>
          </a:p>
          <a:p>
            <a:r>
              <a:rPr lang="en-US" sz="2600" b="1" i="1" dirty="0">
                <a:solidFill>
                  <a:srgbClr val="000000"/>
                </a:solidFill>
              </a:rPr>
              <a:t> </a:t>
            </a:r>
            <a:endParaRPr lang="it-IT" sz="2600" b="1" i="1" dirty="0">
              <a:solidFill>
                <a:srgbClr val="000000"/>
              </a:solidFill>
            </a:endParaRP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ED17C72-3BFB-387B-C6DF-12A25D61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E0750F1-5697-6282-CEAC-C3518F04B0AB}"/>
              </a:ext>
            </a:extLst>
          </p:cNvPr>
          <p:cNvSpPr txBox="1"/>
          <p:nvPr/>
        </p:nvSpPr>
        <p:spPr>
          <a:xfrm>
            <a:off x="534474" y="673452"/>
            <a:ext cx="1126257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History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Panel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to take place during the SEERC Conference in Vienna and it will include the following:</a:t>
            </a:r>
            <a:b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1. </a:t>
            </a:r>
            <a:r>
              <a:rPr lang="en-US" sz="2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Prof. Roman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Sandgruber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's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presentation on the introduction of Polyphase Power Systems after the 3rd International Electrical Exposition in Vienna in year 1883.</a:t>
            </a:r>
          </a:p>
          <a:p>
            <a:endParaRPr lang="en-US" sz="24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222222"/>
                </a:solidFill>
                <a:latin typeface="Arial" panose="020B0604020202020204" pitchFamily="34" charset="0"/>
              </a:rPr>
              <a:t>Dott</a:t>
            </a:r>
            <a:r>
              <a:rPr lang="en-U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. Goran </a:t>
            </a:r>
            <a:r>
              <a:rPr lang="en-US" sz="2400" b="1" dirty="0" err="1">
                <a:solidFill>
                  <a:srgbClr val="222222"/>
                </a:solidFill>
                <a:latin typeface="Arial" panose="020B0604020202020204" pitchFamily="34" charset="0"/>
              </a:rPr>
              <a:t>Slipac</a:t>
            </a:r>
            <a:r>
              <a:rPr lang="en-U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 (Croatia) 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Three Phase power plant and overhead line (Tivoli – Roma in Italy, HPP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Jaruga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OHL to </a:t>
            </a:r>
            <a:r>
              <a:rPr lang="en-US" sz="24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Šibenik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 the year 1895 using Ganz technology)</a:t>
            </a:r>
            <a:b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           </a:t>
            </a:r>
            <a:b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3. </a:t>
            </a:r>
            <a:r>
              <a:rPr lang="en-US" sz="2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Prof. Massimo Pompili</a:t>
            </a:r>
            <a:r>
              <a:rPr lang="en-US" sz="24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(Italy)</a:t>
            </a: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presentation of some outstanding Italian cases at the onset of Polyphase Power System Deployment in Italy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(Galileo Ferraris studies).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524791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Personalizzato 5">
      <a:dk1>
        <a:srgbClr val="1B5337"/>
      </a:dk1>
      <a:lt1>
        <a:sysClr val="window" lastClr="FFFFFF"/>
      </a:lt1>
      <a:dk2>
        <a:srgbClr val="455F51"/>
      </a:dk2>
      <a:lt2>
        <a:srgbClr val="E2DFCC"/>
      </a:lt2>
      <a:accent1>
        <a:srgbClr val="37A76F"/>
      </a:accent1>
      <a:accent2>
        <a:srgbClr val="297D53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1795</TotalTime>
  <Words>1454</Words>
  <Application>Microsoft Office PowerPoint</Application>
  <PresentationFormat>Widescreen</PresentationFormat>
  <Paragraphs>287</Paragraphs>
  <Slides>18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Adobe Gothic Std B</vt:lpstr>
      <vt:lpstr>Arial</vt:lpstr>
      <vt:lpstr>Calibri</vt:lpstr>
      <vt:lpstr>Cambria</vt:lpstr>
      <vt:lpstr>Retrospettivo</vt:lpstr>
      <vt:lpstr>Riunione Comitato Italiano – Palau 4-7 Maggio 2022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Energy Outlook - Seasonal Peak load in 2017 (MW)</vt:lpstr>
      <vt:lpstr>Energy Outlook - Consume and Production in 2017 (GWh)</vt:lpstr>
      <vt:lpstr>Presentazione standard di PowerPoint</vt:lpstr>
      <vt:lpstr>Presentazione standard di PowerPoint</vt:lpstr>
      <vt:lpstr>Presentazione standard di PowerPoint</vt:lpstr>
      <vt:lpstr>Riunione Comitato Italiano – Palau 4-7 Maggio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SEERC Questionnaire Results</dc:title>
  <dc:creator>Mannocchi</dc:creator>
  <cp:lastModifiedBy>massimo pompili</cp:lastModifiedBy>
  <cp:revision>146</cp:revision>
  <cp:lastPrinted>2019-03-28T09:36:52Z</cp:lastPrinted>
  <dcterms:created xsi:type="dcterms:W3CDTF">2014-10-28T15:31:36Z</dcterms:created>
  <dcterms:modified xsi:type="dcterms:W3CDTF">2022-05-04T11:06:35Z</dcterms:modified>
</cp:coreProperties>
</file>